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57" r:id="rId3"/>
    <p:sldId id="260" r:id="rId4"/>
    <p:sldId id="276" r:id="rId5"/>
    <p:sldId id="279" r:id="rId6"/>
    <p:sldId id="267" r:id="rId7"/>
    <p:sldId id="268" r:id="rId8"/>
    <p:sldId id="269" r:id="rId9"/>
    <p:sldId id="270" r:id="rId10"/>
    <p:sldId id="271" r:id="rId11"/>
    <p:sldId id="272" r:id="rId12"/>
    <p:sldId id="273" r:id="rId13"/>
    <p:sldId id="274" r:id="rId14"/>
    <p:sldId id="275" r:id="rId1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CEE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94660"/>
  </p:normalViewPr>
  <p:slideViewPr>
    <p:cSldViewPr>
      <p:cViewPr varScale="1">
        <p:scale>
          <a:sx n="85" d="100"/>
          <a:sy n="85" d="100"/>
        </p:scale>
        <p:origin x="120" y="13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1D068663-CD16-15E6-F238-6BCEBE4A9891}"/>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FFA61BE0-644C-EA00-3D2B-519F7ABB5E5D}"/>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636E640B-7762-49E3-8EFC-4E5C2FA7D1C6}" type="datetimeFigureOut">
              <a:rPr lang="da-DK" smtClean="0"/>
              <a:t>03-07-2026</a:t>
            </a:fld>
            <a:endParaRPr lang="da-DK"/>
          </a:p>
        </p:txBody>
      </p:sp>
      <p:sp>
        <p:nvSpPr>
          <p:cNvPr id="4" name="Pladsholder til sidefod 3">
            <a:extLst>
              <a:ext uri="{FF2B5EF4-FFF2-40B4-BE49-F238E27FC236}">
                <a16:creationId xmlns:a16="http://schemas.microsoft.com/office/drawing/2014/main" id="{72A200ED-4100-6C51-A994-1E14CA0331CF}"/>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29B7D51B-6275-A77D-8C33-969C1CEE4186}"/>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111C4F5C-8E1C-4C08-BE45-23509D37FEB7}" type="slidenum">
              <a:rPr lang="da-DK" smtClean="0"/>
              <a:t>‹nr.›</a:t>
            </a:fld>
            <a:endParaRPr lang="da-DK"/>
          </a:p>
        </p:txBody>
      </p:sp>
    </p:spTree>
    <p:extLst>
      <p:ext uri="{BB962C8B-B14F-4D97-AF65-F5344CB8AC3E}">
        <p14:creationId xmlns:p14="http://schemas.microsoft.com/office/powerpoint/2010/main" val="37983543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8AEDA2E-1833-4570-AE24-C93F54FA78F1}" type="datetimeFigureOut">
              <a:rPr lang="da-DK" smtClean="0"/>
              <a:t>03-07-2026</a:t>
            </a:fld>
            <a:endParaRPr lang="da-DK"/>
          </a:p>
        </p:txBody>
      </p:sp>
      <p:sp>
        <p:nvSpPr>
          <p:cNvPr id="4" name="Pladsholder til slidebillede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919E35D-956A-4574-AF8B-1D0C978E3E1A}" type="slidenum">
              <a:rPr lang="da-DK" smtClean="0"/>
              <a:t>‹nr.›</a:t>
            </a:fld>
            <a:endParaRPr lang="da-DK"/>
          </a:p>
        </p:txBody>
      </p:sp>
    </p:spTree>
    <p:extLst>
      <p:ext uri="{BB962C8B-B14F-4D97-AF65-F5344CB8AC3E}">
        <p14:creationId xmlns:p14="http://schemas.microsoft.com/office/powerpoint/2010/main" val="40391292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82788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183623" y="6310884"/>
            <a:ext cx="18415" cy="408940"/>
          </a:xfrm>
          <a:custGeom>
            <a:avLst/>
            <a:gdLst/>
            <a:ahLst/>
            <a:cxnLst/>
            <a:rect l="l" t="t" r="r" b="b"/>
            <a:pathLst>
              <a:path w="18415" h="408940">
                <a:moveTo>
                  <a:pt x="9144" y="0"/>
                </a:moveTo>
                <a:lnTo>
                  <a:pt x="5582" y="16047"/>
                </a:lnTo>
                <a:lnTo>
                  <a:pt x="2676" y="59812"/>
                </a:lnTo>
                <a:lnTo>
                  <a:pt x="717" y="124724"/>
                </a:lnTo>
                <a:lnTo>
                  <a:pt x="0" y="204215"/>
                </a:lnTo>
                <a:lnTo>
                  <a:pt x="717" y="283707"/>
                </a:lnTo>
                <a:lnTo>
                  <a:pt x="2676" y="348619"/>
                </a:lnTo>
                <a:lnTo>
                  <a:pt x="5582" y="392384"/>
                </a:lnTo>
                <a:lnTo>
                  <a:pt x="9144" y="408431"/>
                </a:lnTo>
                <a:lnTo>
                  <a:pt x="12705" y="392384"/>
                </a:lnTo>
                <a:lnTo>
                  <a:pt x="15611" y="348619"/>
                </a:lnTo>
                <a:lnTo>
                  <a:pt x="17570" y="283707"/>
                </a:lnTo>
                <a:lnTo>
                  <a:pt x="18288" y="204215"/>
                </a:lnTo>
                <a:lnTo>
                  <a:pt x="17570" y="124724"/>
                </a:lnTo>
                <a:lnTo>
                  <a:pt x="15611" y="59812"/>
                </a:lnTo>
                <a:lnTo>
                  <a:pt x="12705" y="16047"/>
                </a:lnTo>
                <a:lnTo>
                  <a:pt x="9144" y="0"/>
                </a:lnTo>
                <a:close/>
              </a:path>
            </a:pathLst>
          </a:custGeom>
          <a:solidFill>
            <a:srgbClr val="B6ADD4"/>
          </a:solidFill>
        </p:spPr>
        <p:txBody>
          <a:bodyPr wrap="square" lIns="0" tIns="0" rIns="0" bIns="0" rtlCol="0"/>
          <a:lstStyle/>
          <a:p>
            <a:endParaRPr/>
          </a:p>
        </p:txBody>
      </p:sp>
      <p:sp>
        <p:nvSpPr>
          <p:cNvPr id="17" name="bg object 17"/>
          <p:cNvSpPr/>
          <p:nvPr/>
        </p:nvSpPr>
        <p:spPr>
          <a:xfrm>
            <a:off x="0" y="0"/>
            <a:ext cx="12192000" cy="6190615"/>
          </a:xfrm>
          <a:custGeom>
            <a:avLst/>
            <a:gdLst/>
            <a:ahLst/>
            <a:cxnLst/>
            <a:rect l="l" t="t" r="r" b="b"/>
            <a:pathLst>
              <a:path w="12192000" h="6190615">
                <a:moveTo>
                  <a:pt x="12192000" y="0"/>
                </a:moveTo>
                <a:lnTo>
                  <a:pt x="0" y="0"/>
                </a:lnTo>
                <a:lnTo>
                  <a:pt x="0" y="6190488"/>
                </a:lnTo>
                <a:lnTo>
                  <a:pt x="12192000" y="6190488"/>
                </a:lnTo>
                <a:lnTo>
                  <a:pt x="12192000" y="0"/>
                </a:lnTo>
                <a:close/>
              </a:path>
            </a:pathLst>
          </a:custGeom>
          <a:solidFill>
            <a:srgbClr val="89A134"/>
          </a:solidFill>
        </p:spPr>
        <p:txBody>
          <a:bodyPr wrap="square" lIns="0" tIns="0" rIns="0" bIns="0" rtlCol="0"/>
          <a:lstStyle/>
          <a:p>
            <a:endParaRPr/>
          </a:p>
        </p:txBody>
      </p:sp>
      <p:sp>
        <p:nvSpPr>
          <p:cNvPr id="18" name="bg object 18"/>
          <p:cNvSpPr/>
          <p:nvPr/>
        </p:nvSpPr>
        <p:spPr>
          <a:xfrm>
            <a:off x="0" y="0"/>
            <a:ext cx="12192000" cy="6190615"/>
          </a:xfrm>
          <a:custGeom>
            <a:avLst/>
            <a:gdLst/>
            <a:ahLst/>
            <a:cxnLst/>
            <a:rect l="l" t="t" r="r" b="b"/>
            <a:pathLst>
              <a:path w="12192000" h="6190615">
                <a:moveTo>
                  <a:pt x="12192000" y="0"/>
                </a:moveTo>
                <a:lnTo>
                  <a:pt x="12192000" y="6190487"/>
                </a:lnTo>
                <a:lnTo>
                  <a:pt x="0" y="6190488"/>
                </a:lnTo>
                <a:lnTo>
                  <a:pt x="0" y="0"/>
                </a:lnTo>
              </a:path>
            </a:pathLst>
          </a:custGeom>
          <a:ln w="12700">
            <a:solidFill>
              <a:srgbClr val="CFC5E8"/>
            </a:solidFill>
          </a:ln>
        </p:spPr>
        <p:txBody>
          <a:bodyPr wrap="square" lIns="0" tIns="0" rIns="0" bIns="0" rtlCol="0"/>
          <a:lstStyle/>
          <a:p>
            <a:endParaRPr/>
          </a:p>
        </p:txBody>
      </p:sp>
      <p:sp>
        <p:nvSpPr>
          <p:cNvPr id="2" name="Holder 2"/>
          <p:cNvSpPr>
            <a:spLocks noGrp="1"/>
          </p:cNvSpPr>
          <p:nvPr>
            <p:ph type="ctrTitle"/>
          </p:nvPr>
        </p:nvSpPr>
        <p:spPr>
          <a:xfrm>
            <a:off x="3070986" y="2228855"/>
            <a:ext cx="6050026" cy="939800"/>
          </a:xfrm>
          <a:prstGeom prst="rect">
            <a:avLst/>
          </a:prstGeom>
        </p:spPr>
        <p:txBody>
          <a:bodyPr wrap="square" lIns="0" tIns="0" rIns="0" bIns="0">
            <a:spAutoFit/>
          </a:bodyPr>
          <a:lstStyle>
            <a:lvl1pPr>
              <a:defRPr sz="2900" b="1" i="0">
                <a:solidFill>
                  <a:srgbClr val="54620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200" b="0" i="0">
                <a:solidFill>
                  <a:srgbClr val="54620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E43CC57-5075-4E18-9227-4DE2B09A2AFE}" type="datetime1">
              <a:rPr lang="en-US" smtClean="0"/>
              <a:t>7/3/2026</a:t>
            </a:fld>
            <a:endParaRPr lang="en-US"/>
          </a:p>
        </p:txBody>
      </p:sp>
      <p:sp>
        <p:nvSpPr>
          <p:cNvPr id="6" name="Holder 6"/>
          <p:cNvSpPr>
            <a:spLocks noGrp="1"/>
          </p:cNvSpPr>
          <p:nvPr>
            <p:ph type="sldNum" sz="quarter" idx="7"/>
          </p:nvPr>
        </p:nvSpPr>
        <p:spPr/>
        <p:txBody>
          <a:bodyPr lIns="0" tIns="0" rIns="0" bIns="0"/>
          <a:lstStyle>
            <a:lvl1pPr>
              <a:defRPr sz="1200" b="0" i="0">
                <a:solidFill>
                  <a:srgbClr val="E6E3E9"/>
                </a:solidFill>
                <a:latin typeface="Calibri"/>
                <a:cs typeface="Calibri"/>
              </a:defRPr>
            </a:lvl1pPr>
          </a:lstStyle>
          <a:p>
            <a:pPr marL="12700">
              <a:lnSpc>
                <a:spcPts val="1240"/>
              </a:lnSpc>
            </a:pPr>
            <a:fld id="{81D60167-4931-47E6-BA6A-407CBD079E47}" type="slidenum">
              <a:rPr spc="-25" dirty="0"/>
              <a:t>‹nr.›</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54620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54620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B9FC88F-2117-4FEA-AD27-737A2E3B4AFD}" type="datetime1">
              <a:rPr lang="en-US" smtClean="0"/>
              <a:t>7/3/2026</a:t>
            </a:fld>
            <a:endParaRPr lang="en-US"/>
          </a:p>
        </p:txBody>
      </p:sp>
      <p:sp>
        <p:nvSpPr>
          <p:cNvPr id="6" name="Holder 6"/>
          <p:cNvSpPr>
            <a:spLocks noGrp="1"/>
          </p:cNvSpPr>
          <p:nvPr>
            <p:ph type="sldNum" sz="quarter" idx="7"/>
          </p:nvPr>
        </p:nvSpPr>
        <p:spPr/>
        <p:txBody>
          <a:bodyPr lIns="0" tIns="0" rIns="0" bIns="0"/>
          <a:lstStyle>
            <a:lvl1pPr>
              <a:defRPr sz="1200" b="0" i="0">
                <a:solidFill>
                  <a:srgbClr val="E6E3E9"/>
                </a:solidFill>
                <a:latin typeface="Calibri"/>
                <a:cs typeface="Calibri"/>
              </a:defRPr>
            </a:lvl1pPr>
          </a:lstStyle>
          <a:p>
            <a:pPr marL="12700">
              <a:lnSpc>
                <a:spcPts val="1240"/>
              </a:lnSpc>
            </a:pPr>
            <a:fld id="{81D60167-4931-47E6-BA6A-407CBD079E47}" type="slidenum">
              <a:rPr spc="-25" dirty="0"/>
              <a:t>‹nr.›</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4620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00" b="1" i="0">
                <a:solidFill>
                  <a:srgbClr val="54620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endParaRPr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5805023-CB3A-43FC-9ACD-B7728EC37A93}" type="datetime1">
              <a:rPr lang="en-US" smtClean="0"/>
              <a:t>7/3/2026</a:t>
            </a:fld>
            <a:endParaRPr lang="en-US"/>
          </a:p>
        </p:txBody>
      </p:sp>
      <p:sp>
        <p:nvSpPr>
          <p:cNvPr id="7" name="Holder 7"/>
          <p:cNvSpPr>
            <a:spLocks noGrp="1"/>
          </p:cNvSpPr>
          <p:nvPr>
            <p:ph type="sldNum" sz="quarter" idx="7"/>
          </p:nvPr>
        </p:nvSpPr>
        <p:spPr/>
        <p:txBody>
          <a:bodyPr lIns="0" tIns="0" rIns="0" bIns="0"/>
          <a:lstStyle>
            <a:lvl1pPr>
              <a:defRPr sz="1200" b="0" i="0">
                <a:solidFill>
                  <a:srgbClr val="E6E3E9"/>
                </a:solidFill>
                <a:latin typeface="Calibri"/>
                <a:cs typeface="Calibri"/>
              </a:defRPr>
            </a:lvl1pPr>
          </a:lstStyle>
          <a:p>
            <a:pPr marL="12700">
              <a:lnSpc>
                <a:spcPts val="1240"/>
              </a:lnSpc>
            </a:pPr>
            <a:fld id="{81D60167-4931-47E6-BA6A-407CBD079E47}" type="slidenum">
              <a:rPr spc="-25" dirty="0"/>
              <a:t>‹nr.›</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66485"/>
          </a:xfrm>
          <a:custGeom>
            <a:avLst/>
            <a:gdLst/>
            <a:ahLst/>
            <a:cxnLst/>
            <a:rect l="l" t="t" r="r" b="b"/>
            <a:pathLst>
              <a:path w="12192000" h="6166485">
                <a:moveTo>
                  <a:pt x="0" y="6166104"/>
                </a:moveTo>
                <a:lnTo>
                  <a:pt x="12192000" y="6166104"/>
                </a:lnTo>
                <a:lnTo>
                  <a:pt x="12192000" y="0"/>
                </a:lnTo>
                <a:lnTo>
                  <a:pt x="0" y="0"/>
                </a:lnTo>
                <a:lnTo>
                  <a:pt x="0" y="6166104"/>
                </a:lnTo>
                <a:close/>
              </a:path>
            </a:pathLst>
          </a:custGeom>
          <a:solidFill>
            <a:srgbClr val="E6E3E9"/>
          </a:solidFill>
        </p:spPr>
        <p:txBody>
          <a:bodyPr wrap="square" lIns="0" tIns="0" rIns="0" bIns="0" rtlCol="0"/>
          <a:lstStyle/>
          <a:p>
            <a:endParaRPr/>
          </a:p>
        </p:txBody>
      </p:sp>
      <p:sp>
        <p:nvSpPr>
          <p:cNvPr id="17" name="bg object 17"/>
          <p:cNvSpPr/>
          <p:nvPr/>
        </p:nvSpPr>
        <p:spPr>
          <a:xfrm>
            <a:off x="9183623" y="6310884"/>
            <a:ext cx="18415" cy="408940"/>
          </a:xfrm>
          <a:custGeom>
            <a:avLst/>
            <a:gdLst/>
            <a:ahLst/>
            <a:cxnLst/>
            <a:rect l="l" t="t" r="r" b="b"/>
            <a:pathLst>
              <a:path w="18415" h="408940">
                <a:moveTo>
                  <a:pt x="9144" y="0"/>
                </a:moveTo>
                <a:lnTo>
                  <a:pt x="5582" y="16047"/>
                </a:lnTo>
                <a:lnTo>
                  <a:pt x="2676" y="59812"/>
                </a:lnTo>
                <a:lnTo>
                  <a:pt x="717" y="124724"/>
                </a:lnTo>
                <a:lnTo>
                  <a:pt x="0" y="204215"/>
                </a:lnTo>
                <a:lnTo>
                  <a:pt x="717" y="283707"/>
                </a:lnTo>
                <a:lnTo>
                  <a:pt x="2676" y="348619"/>
                </a:lnTo>
                <a:lnTo>
                  <a:pt x="5582" y="392384"/>
                </a:lnTo>
                <a:lnTo>
                  <a:pt x="9144" y="408431"/>
                </a:lnTo>
                <a:lnTo>
                  <a:pt x="12705" y="392384"/>
                </a:lnTo>
                <a:lnTo>
                  <a:pt x="15611" y="348619"/>
                </a:lnTo>
                <a:lnTo>
                  <a:pt x="17570" y="283707"/>
                </a:lnTo>
                <a:lnTo>
                  <a:pt x="18288" y="204215"/>
                </a:lnTo>
                <a:lnTo>
                  <a:pt x="17570" y="124724"/>
                </a:lnTo>
                <a:lnTo>
                  <a:pt x="15611" y="59812"/>
                </a:lnTo>
                <a:lnTo>
                  <a:pt x="12705" y="16047"/>
                </a:lnTo>
                <a:lnTo>
                  <a:pt x="9144" y="0"/>
                </a:lnTo>
                <a:close/>
              </a:path>
            </a:pathLst>
          </a:custGeom>
          <a:solidFill>
            <a:srgbClr val="B6ADD4"/>
          </a:solidFill>
        </p:spPr>
        <p:txBody>
          <a:bodyPr wrap="square" lIns="0" tIns="0" rIns="0" bIns="0" rtlCol="0"/>
          <a:lstStyle/>
          <a:p>
            <a:endParaRPr/>
          </a:p>
        </p:txBody>
      </p:sp>
      <p:sp>
        <p:nvSpPr>
          <p:cNvPr id="18" name="bg object 18"/>
          <p:cNvSpPr/>
          <p:nvPr/>
        </p:nvSpPr>
        <p:spPr>
          <a:xfrm>
            <a:off x="5159502" y="2026157"/>
            <a:ext cx="0" cy="2808605"/>
          </a:xfrm>
          <a:custGeom>
            <a:avLst/>
            <a:gdLst/>
            <a:ahLst/>
            <a:cxnLst/>
            <a:rect l="l" t="t" r="r" b="b"/>
            <a:pathLst>
              <a:path h="2808604">
                <a:moveTo>
                  <a:pt x="0" y="0"/>
                </a:moveTo>
                <a:lnTo>
                  <a:pt x="0" y="2807995"/>
                </a:lnTo>
              </a:path>
            </a:pathLst>
          </a:custGeom>
          <a:ln w="50800">
            <a:solidFill>
              <a:srgbClr val="866EC5"/>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00" b="1" i="0">
                <a:solidFill>
                  <a:srgbClr val="54620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endParaRPr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1429A31-4CC9-4B9D-B7AD-294133CD0385}" type="datetime1">
              <a:rPr lang="en-US" smtClean="0"/>
              <a:t>7/3/2026</a:t>
            </a:fld>
            <a:endParaRPr lang="en-US"/>
          </a:p>
        </p:txBody>
      </p:sp>
      <p:sp>
        <p:nvSpPr>
          <p:cNvPr id="5" name="Holder 5"/>
          <p:cNvSpPr>
            <a:spLocks noGrp="1"/>
          </p:cNvSpPr>
          <p:nvPr>
            <p:ph type="sldNum" sz="quarter" idx="7"/>
          </p:nvPr>
        </p:nvSpPr>
        <p:spPr/>
        <p:txBody>
          <a:bodyPr lIns="0" tIns="0" rIns="0" bIns="0"/>
          <a:lstStyle>
            <a:lvl1pPr>
              <a:defRPr sz="1200" b="0" i="0">
                <a:solidFill>
                  <a:srgbClr val="E6E3E9"/>
                </a:solidFill>
                <a:latin typeface="Calibri"/>
                <a:cs typeface="Calibri"/>
              </a:defRPr>
            </a:lvl1pPr>
          </a:lstStyle>
          <a:p>
            <a:pPr marL="12700">
              <a:lnSpc>
                <a:spcPts val="1240"/>
              </a:lnSpc>
            </a:pPr>
            <a:fld id="{81D60167-4931-47E6-BA6A-407CBD079E47}" type="slidenum">
              <a:rPr spc="-25" dirty="0"/>
              <a:t>‹nr.›</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66485"/>
          </a:xfrm>
          <a:custGeom>
            <a:avLst/>
            <a:gdLst/>
            <a:ahLst/>
            <a:cxnLst/>
            <a:rect l="l" t="t" r="r" b="b"/>
            <a:pathLst>
              <a:path w="12192000" h="6166485">
                <a:moveTo>
                  <a:pt x="0" y="6166104"/>
                </a:moveTo>
                <a:lnTo>
                  <a:pt x="12192000" y="6166104"/>
                </a:lnTo>
                <a:lnTo>
                  <a:pt x="12192000" y="0"/>
                </a:lnTo>
                <a:lnTo>
                  <a:pt x="0" y="0"/>
                </a:lnTo>
                <a:lnTo>
                  <a:pt x="0" y="6166104"/>
                </a:lnTo>
                <a:close/>
              </a:path>
            </a:pathLst>
          </a:custGeom>
          <a:solidFill>
            <a:srgbClr val="E6E3E9"/>
          </a:solidFill>
        </p:spPr>
        <p:txBody>
          <a:bodyPr wrap="square" lIns="0" tIns="0" rIns="0" bIns="0" rtlCol="0"/>
          <a:lstStyle/>
          <a:p>
            <a:endParaRPr/>
          </a:p>
        </p:txBody>
      </p:sp>
      <p:sp>
        <p:nvSpPr>
          <p:cNvPr id="17" name="bg object 17"/>
          <p:cNvSpPr/>
          <p:nvPr/>
        </p:nvSpPr>
        <p:spPr>
          <a:xfrm>
            <a:off x="9183623" y="6310884"/>
            <a:ext cx="18415" cy="408940"/>
          </a:xfrm>
          <a:custGeom>
            <a:avLst/>
            <a:gdLst/>
            <a:ahLst/>
            <a:cxnLst/>
            <a:rect l="l" t="t" r="r" b="b"/>
            <a:pathLst>
              <a:path w="18415" h="408940">
                <a:moveTo>
                  <a:pt x="9144" y="0"/>
                </a:moveTo>
                <a:lnTo>
                  <a:pt x="5582" y="16047"/>
                </a:lnTo>
                <a:lnTo>
                  <a:pt x="2676" y="59812"/>
                </a:lnTo>
                <a:lnTo>
                  <a:pt x="717" y="124724"/>
                </a:lnTo>
                <a:lnTo>
                  <a:pt x="0" y="204215"/>
                </a:lnTo>
                <a:lnTo>
                  <a:pt x="717" y="283707"/>
                </a:lnTo>
                <a:lnTo>
                  <a:pt x="2676" y="348619"/>
                </a:lnTo>
                <a:lnTo>
                  <a:pt x="5582" y="392384"/>
                </a:lnTo>
                <a:lnTo>
                  <a:pt x="9144" y="408431"/>
                </a:lnTo>
                <a:lnTo>
                  <a:pt x="12705" y="392384"/>
                </a:lnTo>
                <a:lnTo>
                  <a:pt x="15611" y="348619"/>
                </a:lnTo>
                <a:lnTo>
                  <a:pt x="17570" y="283707"/>
                </a:lnTo>
                <a:lnTo>
                  <a:pt x="18288" y="204215"/>
                </a:lnTo>
                <a:lnTo>
                  <a:pt x="17570" y="124724"/>
                </a:lnTo>
                <a:lnTo>
                  <a:pt x="15611" y="59812"/>
                </a:lnTo>
                <a:lnTo>
                  <a:pt x="12705" y="16047"/>
                </a:lnTo>
                <a:lnTo>
                  <a:pt x="9144" y="0"/>
                </a:lnTo>
                <a:close/>
              </a:path>
            </a:pathLst>
          </a:custGeom>
          <a:solidFill>
            <a:srgbClr val="B6ADD4"/>
          </a:solidFill>
        </p:spPr>
        <p:txBody>
          <a:bodyPr wrap="square" lIns="0" tIns="0" rIns="0" bIns="0" rtlCol="0"/>
          <a:lstStyle/>
          <a:p>
            <a:endParaRPr/>
          </a:p>
        </p:txBody>
      </p:sp>
      <p:sp>
        <p:nvSpPr>
          <p:cNvPr id="18" name="bg object 18"/>
          <p:cNvSpPr/>
          <p:nvPr/>
        </p:nvSpPr>
        <p:spPr>
          <a:xfrm>
            <a:off x="5159502" y="2026157"/>
            <a:ext cx="0" cy="2808605"/>
          </a:xfrm>
          <a:custGeom>
            <a:avLst/>
            <a:gdLst/>
            <a:ahLst/>
            <a:cxnLst/>
            <a:rect l="l" t="t" r="r" b="b"/>
            <a:pathLst>
              <a:path h="2808604">
                <a:moveTo>
                  <a:pt x="0" y="0"/>
                </a:moveTo>
                <a:lnTo>
                  <a:pt x="0" y="2807995"/>
                </a:lnTo>
              </a:path>
            </a:pathLst>
          </a:custGeom>
          <a:ln w="50800">
            <a:solidFill>
              <a:srgbClr val="866EC5"/>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endParaRPr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284539C-6B5F-4391-A012-80C781DD1518}" type="datetime1">
              <a:rPr lang="en-US" smtClean="0"/>
              <a:t>7/3/2026</a:t>
            </a:fld>
            <a:endParaRPr lang="en-US"/>
          </a:p>
        </p:txBody>
      </p:sp>
      <p:sp>
        <p:nvSpPr>
          <p:cNvPr id="4" name="Holder 4"/>
          <p:cNvSpPr>
            <a:spLocks noGrp="1"/>
          </p:cNvSpPr>
          <p:nvPr>
            <p:ph type="sldNum" sz="quarter" idx="7"/>
          </p:nvPr>
        </p:nvSpPr>
        <p:spPr/>
        <p:txBody>
          <a:bodyPr lIns="0" tIns="0" rIns="0" bIns="0"/>
          <a:lstStyle>
            <a:lvl1pPr>
              <a:defRPr sz="1200" b="0" i="0">
                <a:solidFill>
                  <a:srgbClr val="E6E3E9"/>
                </a:solidFill>
                <a:latin typeface="Calibri"/>
                <a:cs typeface="Calibri"/>
              </a:defRPr>
            </a:lvl1pPr>
          </a:lstStyle>
          <a:p>
            <a:pPr marL="12700">
              <a:lnSpc>
                <a:spcPts val="1240"/>
              </a:lnSpc>
            </a:pPr>
            <a:fld id="{81D60167-4931-47E6-BA6A-407CBD079E47}" type="slidenum">
              <a:rPr spc="-25" dirty="0"/>
              <a:t>‹nr.›</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66485"/>
          </a:xfrm>
          <a:custGeom>
            <a:avLst/>
            <a:gdLst/>
            <a:ahLst/>
            <a:cxnLst/>
            <a:rect l="l" t="t" r="r" b="b"/>
            <a:pathLst>
              <a:path w="12192000" h="6166485">
                <a:moveTo>
                  <a:pt x="0" y="6166104"/>
                </a:moveTo>
                <a:lnTo>
                  <a:pt x="12192000" y="6166104"/>
                </a:lnTo>
                <a:lnTo>
                  <a:pt x="12192000" y="0"/>
                </a:lnTo>
                <a:lnTo>
                  <a:pt x="0" y="0"/>
                </a:lnTo>
                <a:lnTo>
                  <a:pt x="0" y="6166104"/>
                </a:lnTo>
                <a:close/>
              </a:path>
            </a:pathLst>
          </a:custGeom>
          <a:solidFill>
            <a:srgbClr val="E6E3E9"/>
          </a:solidFill>
        </p:spPr>
        <p:txBody>
          <a:bodyPr wrap="square" lIns="0" tIns="0" rIns="0" bIns="0" rtlCol="0"/>
          <a:lstStyle/>
          <a:p>
            <a:endParaRPr/>
          </a:p>
        </p:txBody>
      </p:sp>
      <p:sp>
        <p:nvSpPr>
          <p:cNvPr id="17" name="bg object 17"/>
          <p:cNvSpPr/>
          <p:nvPr/>
        </p:nvSpPr>
        <p:spPr>
          <a:xfrm>
            <a:off x="9183623" y="6310884"/>
            <a:ext cx="18415" cy="408940"/>
          </a:xfrm>
          <a:custGeom>
            <a:avLst/>
            <a:gdLst/>
            <a:ahLst/>
            <a:cxnLst/>
            <a:rect l="l" t="t" r="r" b="b"/>
            <a:pathLst>
              <a:path w="18415" h="408940">
                <a:moveTo>
                  <a:pt x="9144" y="0"/>
                </a:moveTo>
                <a:lnTo>
                  <a:pt x="5582" y="16047"/>
                </a:lnTo>
                <a:lnTo>
                  <a:pt x="2676" y="59812"/>
                </a:lnTo>
                <a:lnTo>
                  <a:pt x="717" y="124724"/>
                </a:lnTo>
                <a:lnTo>
                  <a:pt x="0" y="204215"/>
                </a:lnTo>
                <a:lnTo>
                  <a:pt x="717" y="283707"/>
                </a:lnTo>
                <a:lnTo>
                  <a:pt x="2676" y="348619"/>
                </a:lnTo>
                <a:lnTo>
                  <a:pt x="5582" y="392384"/>
                </a:lnTo>
                <a:lnTo>
                  <a:pt x="9144" y="408431"/>
                </a:lnTo>
                <a:lnTo>
                  <a:pt x="12705" y="392384"/>
                </a:lnTo>
                <a:lnTo>
                  <a:pt x="15611" y="348619"/>
                </a:lnTo>
                <a:lnTo>
                  <a:pt x="17570" y="283707"/>
                </a:lnTo>
                <a:lnTo>
                  <a:pt x="18288" y="204215"/>
                </a:lnTo>
                <a:lnTo>
                  <a:pt x="17570" y="124724"/>
                </a:lnTo>
                <a:lnTo>
                  <a:pt x="15611" y="59812"/>
                </a:lnTo>
                <a:lnTo>
                  <a:pt x="12705" y="16047"/>
                </a:lnTo>
                <a:lnTo>
                  <a:pt x="9144" y="0"/>
                </a:lnTo>
                <a:close/>
              </a:path>
            </a:pathLst>
          </a:custGeom>
          <a:solidFill>
            <a:srgbClr val="B6ADD4"/>
          </a:solidFill>
        </p:spPr>
        <p:txBody>
          <a:bodyPr wrap="square" lIns="0" tIns="0" rIns="0" bIns="0" rtlCol="0"/>
          <a:lstStyle/>
          <a:p>
            <a:endParaRPr/>
          </a:p>
        </p:txBody>
      </p:sp>
      <p:sp>
        <p:nvSpPr>
          <p:cNvPr id="2" name="Holder 2"/>
          <p:cNvSpPr>
            <a:spLocks noGrp="1"/>
          </p:cNvSpPr>
          <p:nvPr>
            <p:ph type="title"/>
          </p:nvPr>
        </p:nvSpPr>
        <p:spPr>
          <a:xfrm>
            <a:off x="555708" y="671578"/>
            <a:ext cx="4058285" cy="605790"/>
          </a:xfrm>
          <a:prstGeom prst="rect">
            <a:avLst/>
          </a:prstGeom>
        </p:spPr>
        <p:txBody>
          <a:bodyPr wrap="square" lIns="0" tIns="0" rIns="0" bIns="0">
            <a:spAutoFit/>
          </a:bodyPr>
          <a:lstStyle>
            <a:lvl1pPr>
              <a:defRPr sz="2900" b="1" i="0">
                <a:solidFill>
                  <a:srgbClr val="546201"/>
                </a:solidFill>
                <a:latin typeface="Arial"/>
                <a:cs typeface="Arial"/>
              </a:defRPr>
            </a:lvl1pPr>
          </a:lstStyle>
          <a:p>
            <a:endParaRPr/>
          </a:p>
        </p:txBody>
      </p:sp>
      <p:sp>
        <p:nvSpPr>
          <p:cNvPr id="3" name="Holder 3"/>
          <p:cNvSpPr>
            <a:spLocks noGrp="1"/>
          </p:cNvSpPr>
          <p:nvPr>
            <p:ph type="body" idx="1"/>
          </p:nvPr>
        </p:nvSpPr>
        <p:spPr>
          <a:xfrm>
            <a:off x="678816" y="1661105"/>
            <a:ext cx="8068945" cy="3404235"/>
          </a:xfrm>
          <a:prstGeom prst="rect">
            <a:avLst/>
          </a:prstGeom>
        </p:spPr>
        <p:txBody>
          <a:bodyPr wrap="square" lIns="0" tIns="0" rIns="0" bIns="0">
            <a:spAutoFit/>
          </a:bodyPr>
          <a:lstStyle>
            <a:lvl1pPr>
              <a:defRPr sz="1200" b="0" i="0">
                <a:solidFill>
                  <a:srgbClr val="546201"/>
                </a:solidFill>
                <a:latin typeface="Arial"/>
                <a:cs typeface="Arial"/>
              </a:defRPr>
            </a:lvl1pPr>
          </a:lstStyle>
          <a:p>
            <a:endParaRPr/>
          </a:p>
        </p:txBody>
      </p:sp>
      <p:sp>
        <p:nvSpPr>
          <p:cNvPr id="4" name="Holder 4"/>
          <p:cNvSpPr>
            <a:spLocks noGrp="1"/>
          </p:cNvSpPr>
          <p:nvPr>
            <p:ph type="ftr" sz="quarter" idx="5"/>
          </p:nvPr>
        </p:nvSpPr>
        <p:spPr>
          <a:xfrm>
            <a:off x="9313098" y="6447790"/>
            <a:ext cx="1235075"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12700">
              <a:lnSpc>
                <a:spcPts val="1240"/>
              </a:lnSpc>
            </a:pPr>
            <a:endParaRPr spc="-10"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E0131EED-489A-49D6-8989-518A26B46E7F}" type="datetime1">
              <a:rPr lang="en-US" smtClean="0"/>
              <a:t>7/3/2026</a:t>
            </a:fld>
            <a:endParaRPr lang="en-US"/>
          </a:p>
        </p:txBody>
      </p:sp>
      <p:sp>
        <p:nvSpPr>
          <p:cNvPr id="6" name="Holder 6"/>
          <p:cNvSpPr>
            <a:spLocks noGrp="1"/>
          </p:cNvSpPr>
          <p:nvPr>
            <p:ph type="sldNum" sz="quarter" idx="7"/>
          </p:nvPr>
        </p:nvSpPr>
        <p:spPr>
          <a:xfrm>
            <a:off x="8891712" y="6447790"/>
            <a:ext cx="219075" cy="177800"/>
          </a:xfrm>
          <a:prstGeom prst="rect">
            <a:avLst/>
          </a:prstGeom>
        </p:spPr>
        <p:txBody>
          <a:bodyPr wrap="square" lIns="0" tIns="0" rIns="0" bIns="0">
            <a:spAutoFit/>
          </a:bodyPr>
          <a:lstStyle>
            <a:lvl1pPr>
              <a:defRPr sz="1200" b="0" i="0">
                <a:solidFill>
                  <a:srgbClr val="E6E3E9"/>
                </a:solidFill>
                <a:latin typeface="Calibri"/>
                <a:cs typeface="Calibri"/>
              </a:defRPr>
            </a:lvl1pPr>
          </a:lstStyle>
          <a:p>
            <a:pPr marL="12700">
              <a:lnSpc>
                <a:spcPts val="1240"/>
              </a:lnSpc>
            </a:pPr>
            <a:fld id="{81D60167-4931-47E6-BA6A-407CBD079E47}" type="slidenum">
              <a:rPr spc="-25" dirty="0"/>
              <a:t>‹nr.›</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descr="Et billede, der indeholder pattedyr, hest, udendørs, græs&#10;&#10;Automatisk genereret beskrivelse">
            <a:extLst>
              <a:ext uri="{FF2B5EF4-FFF2-40B4-BE49-F238E27FC236}">
                <a16:creationId xmlns:a16="http://schemas.microsoft.com/office/drawing/2014/main" id="{AA94B4A3-3BD0-F643-A692-E8D6752455B2}"/>
              </a:ext>
            </a:extLst>
          </p:cNvPr>
          <p:cNvPicPr>
            <a:picLocks noChangeAspect="1"/>
          </p:cNvPicPr>
          <p:nvPr/>
        </p:nvPicPr>
        <p:blipFill>
          <a:blip r:embed="rId3" cstate="print">
            <a:extLst>
              <a:ext uri="{28A0092B-C50C-407E-A947-70E740481C1C}">
                <a14:useLocalDpi xmlns:a14="http://schemas.microsoft.com/office/drawing/2010/main" val="0"/>
              </a:ext>
            </a:extLst>
          </a:blip>
          <a:srcRect t="10270" b="14104"/>
          <a:stretch/>
        </p:blipFill>
        <p:spPr>
          <a:xfrm>
            <a:off x="0" y="0"/>
            <a:ext cx="12192000" cy="6172200"/>
          </a:xfrm>
          <a:prstGeom prst="rect">
            <a:avLst/>
          </a:prstGeom>
        </p:spPr>
      </p:pic>
      <p:sp>
        <p:nvSpPr>
          <p:cNvPr id="27" name="Rektangel 26">
            <a:extLst>
              <a:ext uri="{FF2B5EF4-FFF2-40B4-BE49-F238E27FC236}">
                <a16:creationId xmlns:a16="http://schemas.microsoft.com/office/drawing/2014/main" id="{A9825E83-AD2B-3EDB-26BA-3A3D8FD93AA4}"/>
              </a:ext>
            </a:extLst>
          </p:cNvPr>
          <p:cNvSpPr/>
          <p:nvPr/>
        </p:nvSpPr>
        <p:spPr>
          <a:xfrm>
            <a:off x="-480" y="2222159"/>
            <a:ext cx="12192000" cy="2162129"/>
          </a:xfrm>
          <a:prstGeom prst="rect">
            <a:avLst/>
          </a:prstGeom>
          <a:solidFill>
            <a:schemeClr val="bg1">
              <a:alpha val="541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object 2"/>
          <p:cNvSpPr txBox="1">
            <a:spLocks noGrp="1"/>
          </p:cNvSpPr>
          <p:nvPr>
            <p:ph type="ctrTitle"/>
          </p:nvPr>
        </p:nvSpPr>
        <p:spPr>
          <a:xfrm>
            <a:off x="2830414" y="2222159"/>
            <a:ext cx="6530212" cy="936154"/>
          </a:xfrm>
          <a:prstGeom prst="rect">
            <a:avLst/>
          </a:prstGeom>
        </p:spPr>
        <p:txBody>
          <a:bodyPr vert="horz" wrap="square" lIns="0" tIns="12700" rIns="0" bIns="0" rtlCol="0">
            <a:spAutoFit/>
          </a:bodyPr>
          <a:lstStyle/>
          <a:p>
            <a:pPr marL="12700">
              <a:lnSpc>
                <a:spcPct val="100000"/>
              </a:lnSpc>
              <a:spcBef>
                <a:spcPts val="100"/>
              </a:spcBef>
            </a:pPr>
            <a:r>
              <a:rPr lang="da-DK" sz="6000" spc="-35" dirty="0">
                <a:solidFill>
                  <a:schemeClr val="tx1"/>
                </a:solidFill>
                <a:latin typeface="Arial" panose="020B0604020202020204" pitchFamily="34" charset="0"/>
                <a:cs typeface="Arial" panose="020B0604020202020204" pitchFamily="34" charset="0"/>
              </a:rPr>
              <a:t>Heste</a:t>
            </a:r>
            <a:r>
              <a:rPr sz="6000" b="0" spc="-35" dirty="0">
                <a:solidFill>
                  <a:schemeClr val="tx1"/>
                </a:solidFill>
                <a:latin typeface="Arial" panose="020B0604020202020204" pitchFamily="34" charset="0"/>
                <a:cs typeface="Arial" panose="020B0604020202020204" pitchFamily="34" charset="0"/>
              </a:rPr>
              <a:t>afgiftsfonden</a:t>
            </a:r>
            <a:endParaRPr sz="6000" dirty="0">
              <a:solidFill>
                <a:schemeClr val="tx1"/>
              </a:solidFill>
              <a:latin typeface="Arial" panose="020B0604020202020204" pitchFamily="34" charset="0"/>
              <a:cs typeface="Arial" panose="020B0604020202020204" pitchFamily="34"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1</a:t>
            </a:fld>
            <a:endParaRPr spc="-25" dirty="0"/>
          </a:p>
        </p:txBody>
      </p:sp>
      <p:sp>
        <p:nvSpPr>
          <p:cNvPr id="3" name="object 3"/>
          <p:cNvSpPr txBox="1"/>
          <p:nvPr/>
        </p:nvSpPr>
        <p:spPr>
          <a:xfrm>
            <a:off x="4245131" y="3780635"/>
            <a:ext cx="3700779" cy="513715"/>
          </a:xfrm>
          <a:prstGeom prst="rect">
            <a:avLst/>
          </a:prstGeom>
        </p:spPr>
        <p:txBody>
          <a:bodyPr vert="horz" wrap="square" lIns="0" tIns="12700" rIns="0" bIns="0" rtlCol="0">
            <a:spAutoFit/>
          </a:bodyPr>
          <a:lstStyle/>
          <a:p>
            <a:pPr marL="12700">
              <a:lnSpc>
                <a:spcPct val="100000"/>
              </a:lnSpc>
              <a:spcBef>
                <a:spcPts val="100"/>
              </a:spcBef>
            </a:pPr>
            <a:r>
              <a:rPr sz="3200" dirty="0">
                <a:solidFill>
                  <a:schemeClr val="tx1"/>
                </a:solidFill>
                <a:latin typeface="Arial"/>
                <a:cs typeface="Arial"/>
              </a:rPr>
              <a:t>Strategi</a:t>
            </a:r>
            <a:r>
              <a:rPr sz="3200" spc="-45" dirty="0">
                <a:solidFill>
                  <a:schemeClr val="tx1"/>
                </a:solidFill>
                <a:latin typeface="Arial"/>
                <a:cs typeface="Arial"/>
              </a:rPr>
              <a:t> </a:t>
            </a:r>
            <a:r>
              <a:rPr sz="3200" dirty="0">
                <a:solidFill>
                  <a:schemeClr val="tx1"/>
                </a:solidFill>
                <a:latin typeface="Arial"/>
                <a:cs typeface="Arial"/>
              </a:rPr>
              <a:t>202</a:t>
            </a:r>
            <a:r>
              <a:rPr lang="da-DK" sz="3200" dirty="0">
                <a:solidFill>
                  <a:schemeClr val="tx1"/>
                </a:solidFill>
                <a:latin typeface="Arial"/>
                <a:cs typeface="Arial"/>
              </a:rPr>
              <a:t>6</a:t>
            </a:r>
            <a:r>
              <a:rPr sz="3200" spc="-45" dirty="0">
                <a:solidFill>
                  <a:schemeClr val="tx1"/>
                </a:solidFill>
                <a:latin typeface="Arial"/>
                <a:cs typeface="Arial"/>
              </a:rPr>
              <a:t> </a:t>
            </a:r>
            <a:r>
              <a:rPr sz="3200" dirty="0">
                <a:solidFill>
                  <a:schemeClr val="tx1"/>
                </a:solidFill>
                <a:latin typeface="Arial"/>
                <a:cs typeface="Arial"/>
              </a:rPr>
              <a:t>-</a:t>
            </a:r>
            <a:r>
              <a:rPr sz="3200" spc="-40" dirty="0">
                <a:solidFill>
                  <a:schemeClr val="tx1"/>
                </a:solidFill>
                <a:latin typeface="Arial"/>
                <a:cs typeface="Arial"/>
              </a:rPr>
              <a:t> </a:t>
            </a:r>
            <a:r>
              <a:rPr sz="3200" spc="-20" dirty="0">
                <a:solidFill>
                  <a:schemeClr val="tx1"/>
                </a:solidFill>
                <a:latin typeface="Arial"/>
                <a:cs typeface="Arial"/>
              </a:rPr>
              <a:t>202</a:t>
            </a:r>
            <a:r>
              <a:rPr lang="da-DK" sz="3200" spc="-20" dirty="0">
                <a:solidFill>
                  <a:schemeClr val="tx1"/>
                </a:solidFill>
                <a:latin typeface="Arial"/>
                <a:cs typeface="Arial"/>
              </a:rPr>
              <a:t>9</a:t>
            </a:r>
            <a:endParaRPr sz="3200" dirty="0">
              <a:solidFill>
                <a:schemeClr val="tx1"/>
              </a:solidFill>
              <a:latin typeface="Arial"/>
              <a:cs typeface="Arial"/>
            </a:endParaRPr>
          </a:p>
        </p:txBody>
      </p:sp>
      <p:sp>
        <p:nvSpPr>
          <p:cNvPr id="4" name="object 4"/>
          <p:cNvSpPr/>
          <p:nvPr/>
        </p:nvSpPr>
        <p:spPr>
          <a:xfrm>
            <a:off x="1639067" y="3365753"/>
            <a:ext cx="8916035" cy="0"/>
          </a:xfrm>
          <a:custGeom>
            <a:avLst/>
            <a:gdLst/>
            <a:ahLst/>
            <a:cxnLst/>
            <a:rect l="l" t="t" r="r" b="b"/>
            <a:pathLst>
              <a:path w="8916035">
                <a:moveTo>
                  <a:pt x="8915615" y="0"/>
                </a:moveTo>
                <a:lnTo>
                  <a:pt x="0" y="0"/>
                </a:lnTo>
              </a:path>
            </a:pathLst>
          </a:custGeom>
          <a:ln w="34925">
            <a:solidFill>
              <a:schemeClr val="accent3">
                <a:lumMod val="50000"/>
              </a:schemeClr>
            </a:solidFill>
          </a:ln>
        </p:spPr>
        <p:txBody>
          <a:bodyPr wrap="square" lIns="0" tIns="0" rIns="0" bIns="0" rtlCol="0"/>
          <a:lstStyle/>
          <a:p>
            <a:endParaRPr/>
          </a:p>
        </p:txBody>
      </p:sp>
      <p:pic>
        <p:nvPicPr>
          <p:cNvPr id="8" name="Billede 7" descr="Et billede, der indeholder Font/skrifttype, typografi, tekst, hvid&#10;&#10;Automatisk genereret beskrivelse">
            <a:extLst>
              <a:ext uri="{FF2B5EF4-FFF2-40B4-BE49-F238E27FC236}">
                <a16:creationId xmlns:a16="http://schemas.microsoft.com/office/drawing/2014/main" id="{850F0E9E-7927-E2A6-5A5F-C0E83D857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5122" y="1329689"/>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8905">
              <a:lnSpc>
                <a:spcPct val="100000"/>
              </a:lnSpc>
              <a:spcBef>
                <a:spcPts val="105"/>
              </a:spcBef>
            </a:pPr>
            <a:r>
              <a:rPr sz="3200" spc="-10" dirty="0"/>
              <a:t>Målhierarki</a:t>
            </a:r>
            <a:endParaRPr sz="320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10</a:t>
            </a:fld>
            <a:endParaRPr spc="-25" dirty="0"/>
          </a:p>
        </p:txBody>
      </p:sp>
      <p:sp>
        <p:nvSpPr>
          <p:cNvPr id="4" name="object 4"/>
          <p:cNvSpPr txBox="1"/>
          <p:nvPr/>
        </p:nvSpPr>
        <p:spPr>
          <a:xfrm>
            <a:off x="555708" y="1777686"/>
            <a:ext cx="112966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89A134"/>
                </a:solidFill>
                <a:latin typeface="Arial"/>
                <a:cs typeface="Arial"/>
              </a:rPr>
              <a:t>Aktivitetsmål</a:t>
            </a:r>
            <a:endParaRPr sz="1400" dirty="0">
              <a:latin typeface="Arial"/>
              <a:cs typeface="Arial"/>
            </a:endParaRPr>
          </a:p>
        </p:txBody>
      </p:sp>
      <p:sp>
        <p:nvSpPr>
          <p:cNvPr id="5" name="object 5"/>
          <p:cNvSpPr txBox="1"/>
          <p:nvPr/>
        </p:nvSpPr>
        <p:spPr>
          <a:xfrm>
            <a:off x="555708" y="2546380"/>
            <a:ext cx="1312569" cy="444352"/>
          </a:xfrm>
          <a:prstGeom prst="rect">
            <a:avLst/>
          </a:prstGeom>
        </p:spPr>
        <p:txBody>
          <a:bodyPr vert="horz" wrap="square" lIns="0" tIns="13335" rIns="0" bIns="0" rtlCol="0">
            <a:spAutoFit/>
          </a:bodyPr>
          <a:lstStyle/>
          <a:p>
            <a:pPr marL="12700" marR="5080" indent="104775" algn="l">
              <a:lnSpc>
                <a:spcPct val="100000"/>
              </a:lnSpc>
              <a:spcBef>
                <a:spcPts val="105"/>
              </a:spcBef>
            </a:pPr>
            <a:r>
              <a:rPr sz="1400" b="1" dirty="0" err="1">
                <a:solidFill>
                  <a:srgbClr val="89A134"/>
                </a:solidFill>
                <a:latin typeface="Arial"/>
                <a:cs typeface="Arial"/>
              </a:rPr>
              <a:t>Resultat</a:t>
            </a:r>
            <a:r>
              <a:rPr sz="1400" b="1" dirty="0">
                <a:solidFill>
                  <a:srgbClr val="89A134"/>
                </a:solidFill>
                <a:latin typeface="Arial"/>
                <a:cs typeface="Arial"/>
              </a:rPr>
              <a:t>-</a:t>
            </a:r>
            <a:r>
              <a:rPr sz="1400" b="1" spc="-65" dirty="0">
                <a:solidFill>
                  <a:srgbClr val="89A134"/>
                </a:solidFill>
                <a:latin typeface="Arial"/>
                <a:cs typeface="Arial"/>
              </a:rPr>
              <a:t> </a:t>
            </a:r>
            <a:r>
              <a:rPr sz="1400" b="1" spc="-25" dirty="0">
                <a:solidFill>
                  <a:srgbClr val="89A134"/>
                </a:solidFill>
                <a:latin typeface="Arial"/>
                <a:cs typeface="Arial"/>
              </a:rPr>
              <a:t>og </a:t>
            </a:r>
            <a:r>
              <a:rPr sz="1400" b="1" spc="-10" dirty="0">
                <a:solidFill>
                  <a:srgbClr val="89A134"/>
                </a:solidFill>
                <a:latin typeface="Arial"/>
                <a:cs typeface="Arial"/>
              </a:rPr>
              <a:t>leverancemål</a:t>
            </a:r>
            <a:endParaRPr sz="1400" dirty="0">
              <a:latin typeface="Arial"/>
              <a:cs typeface="Arial"/>
            </a:endParaRPr>
          </a:p>
        </p:txBody>
      </p:sp>
      <p:sp>
        <p:nvSpPr>
          <p:cNvPr id="6" name="object 6"/>
          <p:cNvSpPr txBox="1"/>
          <p:nvPr/>
        </p:nvSpPr>
        <p:spPr>
          <a:xfrm>
            <a:off x="1953173" y="1701068"/>
            <a:ext cx="7336155" cy="391160"/>
          </a:xfrm>
          <a:prstGeom prst="rect">
            <a:avLst/>
          </a:prstGeom>
        </p:spPr>
        <p:txBody>
          <a:bodyPr vert="horz" wrap="square" lIns="0" tIns="12700" rIns="0" bIns="0" rtlCol="0">
            <a:spAutoFit/>
          </a:bodyPr>
          <a:lstStyle/>
          <a:p>
            <a:pPr marL="12700" marR="5080">
              <a:lnSpc>
                <a:spcPct val="100000"/>
              </a:lnSpc>
              <a:spcBef>
                <a:spcPts val="100"/>
              </a:spcBef>
            </a:pPr>
            <a:r>
              <a:rPr lang="da-DK" sz="1200" dirty="0">
                <a:solidFill>
                  <a:srgbClr val="546201"/>
                </a:solidFill>
                <a:latin typeface="Arial"/>
                <a:cs typeface="Arial"/>
              </a:rPr>
              <a:t>U</a:t>
            </a:r>
            <a:r>
              <a:rPr sz="1200" dirty="0" err="1">
                <a:solidFill>
                  <a:srgbClr val="546201"/>
                </a:solidFill>
                <a:latin typeface="Arial"/>
                <a:cs typeface="Arial"/>
              </a:rPr>
              <a:t>dgør</a:t>
            </a:r>
            <a:r>
              <a:rPr sz="1200" spc="-15" dirty="0">
                <a:solidFill>
                  <a:srgbClr val="546201"/>
                </a:solidFill>
                <a:latin typeface="Arial"/>
                <a:cs typeface="Arial"/>
              </a:rPr>
              <a:t> </a:t>
            </a:r>
            <a:r>
              <a:rPr sz="1200" dirty="0">
                <a:solidFill>
                  <a:srgbClr val="546201"/>
                </a:solidFill>
                <a:latin typeface="Arial"/>
                <a:cs typeface="Arial"/>
              </a:rPr>
              <a:t>et</a:t>
            </a:r>
            <a:r>
              <a:rPr sz="1200" spc="-15" dirty="0">
                <a:solidFill>
                  <a:srgbClr val="546201"/>
                </a:solidFill>
                <a:latin typeface="Arial"/>
                <a:cs typeface="Arial"/>
              </a:rPr>
              <a:t> </a:t>
            </a:r>
            <a:r>
              <a:rPr sz="1200" dirty="0">
                <a:solidFill>
                  <a:srgbClr val="546201"/>
                </a:solidFill>
                <a:latin typeface="Arial"/>
                <a:cs typeface="Arial"/>
              </a:rPr>
              <a:t>kvantitativt</a:t>
            </a:r>
            <a:r>
              <a:rPr sz="1200" spc="-5" dirty="0">
                <a:solidFill>
                  <a:srgbClr val="546201"/>
                </a:solidFill>
                <a:latin typeface="Arial"/>
                <a:cs typeface="Arial"/>
              </a:rPr>
              <a:t> </a:t>
            </a:r>
            <a:r>
              <a:rPr sz="1200" dirty="0">
                <a:solidFill>
                  <a:srgbClr val="546201"/>
                </a:solidFill>
                <a:latin typeface="Arial"/>
                <a:cs typeface="Arial"/>
              </a:rPr>
              <a:t>mål</a:t>
            </a:r>
            <a:r>
              <a:rPr sz="1200" spc="-20" dirty="0">
                <a:solidFill>
                  <a:srgbClr val="546201"/>
                </a:solidFill>
                <a:latin typeface="Arial"/>
                <a:cs typeface="Arial"/>
              </a:rPr>
              <a:t> </a:t>
            </a:r>
            <a:r>
              <a:rPr sz="1200" dirty="0">
                <a:solidFill>
                  <a:srgbClr val="546201"/>
                </a:solidFill>
                <a:latin typeface="Arial"/>
                <a:cs typeface="Arial"/>
              </a:rPr>
              <a:t>for</a:t>
            </a:r>
            <a:r>
              <a:rPr sz="1200" spc="-30" dirty="0">
                <a:solidFill>
                  <a:srgbClr val="546201"/>
                </a:solidFill>
                <a:latin typeface="Arial"/>
                <a:cs typeface="Arial"/>
              </a:rPr>
              <a:t> </a:t>
            </a:r>
            <a:r>
              <a:rPr sz="1200" dirty="0">
                <a:solidFill>
                  <a:srgbClr val="546201"/>
                </a:solidFill>
                <a:latin typeface="Arial"/>
                <a:cs typeface="Arial"/>
              </a:rPr>
              <a:t>de</a:t>
            </a:r>
            <a:r>
              <a:rPr sz="1200" spc="-15" dirty="0">
                <a:solidFill>
                  <a:srgbClr val="546201"/>
                </a:solidFill>
                <a:latin typeface="Arial"/>
                <a:cs typeface="Arial"/>
              </a:rPr>
              <a:t> </a:t>
            </a:r>
            <a:r>
              <a:rPr sz="1200" spc="-10" dirty="0">
                <a:solidFill>
                  <a:srgbClr val="546201"/>
                </a:solidFill>
                <a:latin typeface="Arial"/>
                <a:cs typeface="Arial"/>
              </a:rPr>
              <a:t>aktiviteter,</a:t>
            </a:r>
            <a:r>
              <a:rPr sz="1200" spc="-15" dirty="0">
                <a:solidFill>
                  <a:srgbClr val="546201"/>
                </a:solidFill>
                <a:latin typeface="Arial"/>
                <a:cs typeface="Arial"/>
              </a:rPr>
              <a:t> </a:t>
            </a:r>
            <a:r>
              <a:rPr sz="1200" dirty="0">
                <a:solidFill>
                  <a:srgbClr val="546201"/>
                </a:solidFill>
                <a:latin typeface="Arial"/>
                <a:cs typeface="Arial"/>
              </a:rPr>
              <a:t>der</a:t>
            </a:r>
            <a:r>
              <a:rPr sz="1200" spc="-20" dirty="0">
                <a:solidFill>
                  <a:srgbClr val="546201"/>
                </a:solidFill>
                <a:latin typeface="Arial"/>
                <a:cs typeface="Arial"/>
              </a:rPr>
              <a:t> </a:t>
            </a:r>
            <a:r>
              <a:rPr sz="1200" dirty="0">
                <a:solidFill>
                  <a:srgbClr val="546201"/>
                </a:solidFill>
                <a:latin typeface="Arial"/>
                <a:cs typeface="Arial"/>
              </a:rPr>
              <a:t>gennemføres</a:t>
            </a:r>
            <a:r>
              <a:rPr sz="1200" spc="-45" dirty="0">
                <a:solidFill>
                  <a:srgbClr val="546201"/>
                </a:solidFill>
                <a:latin typeface="Arial"/>
                <a:cs typeface="Arial"/>
              </a:rPr>
              <a:t> </a:t>
            </a:r>
            <a:r>
              <a:rPr sz="1200" dirty="0">
                <a:solidFill>
                  <a:srgbClr val="546201"/>
                </a:solidFill>
                <a:latin typeface="Arial"/>
                <a:cs typeface="Arial"/>
              </a:rPr>
              <a:t>i</a:t>
            </a:r>
            <a:r>
              <a:rPr sz="1200" spc="-5" dirty="0">
                <a:solidFill>
                  <a:srgbClr val="546201"/>
                </a:solidFill>
                <a:latin typeface="Arial"/>
                <a:cs typeface="Arial"/>
              </a:rPr>
              <a:t> </a:t>
            </a:r>
            <a:r>
              <a:rPr sz="1200" dirty="0">
                <a:solidFill>
                  <a:srgbClr val="546201"/>
                </a:solidFill>
                <a:latin typeface="Arial"/>
                <a:cs typeface="Arial"/>
              </a:rPr>
              <a:t>projektet.</a:t>
            </a:r>
            <a:r>
              <a:rPr sz="1200" spc="-25" dirty="0">
                <a:solidFill>
                  <a:srgbClr val="546201"/>
                </a:solidFill>
                <a:latin typeface="Arial"/>
                <a:cs typeface="Arial"/>
              </a:rPr>
              <a:t> </a:t>
            </a:r>
            <a:r>
              <a:rPr sz="1200" dirty="0">
                <a:solidFill>
                  <a:srgbClr val="546201"/>
                </a:solidFill>
                <a:latin typeface="Arial"/>
                <a:cs typeface="Arial"/>
              </a:rPr>
              <a:t>Det</a:t>
            </a:r>
            <a:r>
              <a:rPr sz="1200" spc="-20" dirty="0">
                <a:solidFill>
                  <a:srgbClr val="546201"/>
                </a:solidFill>
                <a:latin typeface="Arial"/>
                <a:cs typeface="Arial"/>
              </a:rPr>
              <a:t> </a:t>
            </a:r>
            <a:r>
              <a:rPr sz="1200" dirty="0">
                <a:solidFill>
                  <a:srgbClr val="546201"/>
                </a:solidFill>
                <a:latin typeface="Arial"/>
                <a:cs typeface="Arial"/>
              </a:rPr>
              <a:t>kan</a:t>
            </a:r>
            <a:r>
              <a:rPr sz="1200" spc="-10" dirty="0">
                <a:solidFill>
                  <a:srgbClr val="546201"/>
                </a:solidFill>
                <a:latin typeface="Arial"/>
                <a:cs typeface="Arial"/>
              </a:rPr>
              <a:t> </a:t>
            </a:r>
            <a:r>
              <a:rPr sz="1200" dirty="0">
                <a:solidFill>
                  <a:srgbClr val="546201"/>
                </a:solidFill>
                <a:latin typeface="Arial"/>
                <a:cs typeface="Arial"/>
              </a:rPr>
              <a:t>for</a:t>
            </a:r>
            <a:r>
              <a:rPr sz="1200" spc="-30" dirty="0">
                <a:solidFill>
                  <a:srgbClr val="546201"/>
                </a:solidFill>
                <a:latin typeface="Arial"/>
                <a:cs typeface="Arial"/>
              </a:rPr>
              <a:t> </a:t>
            </a:r>
            <a:r>
              <a:rPr sz="1200" dirty="0">
                <a:solidFill>
                  <a:srgbClr val="546201"/>
                </a:solidFill>
                <a:latin typeface="Arial"/>
                <a:cs typeface="Arial"/>
              </a:rPr>
              <a:t>eksempel</a:t>
            </a:r>
            <a:r>
              <a:rPr sz="1200" spc="-25" dirty="0">
                <a:solidFill>
                  <a:srgbClr val="546201"/>
                </a:solidFill>
                <a:latin typeface="Arial"/>
                <a:cs typeface="Arial"/>
              </a:rPr>
              <a:t> </a:t>
            </a:r>
            <a:r>
              <a:rPr sz="1200" dirty="0">
                <a:solidFill>
                  <a:srgbClr val="546201"/>
                </a:solidFill>
                <a:latin typeface="Arial"/>
                <a:cs typeface="Arial"/>
              </a:rPr>
              <a:t>være</a:t>
            </a:r>
            <a:r>
              <a:rPr sz="1200" spc="-25" dirty="0">
                <a:solidFill>
                  <a:srgbClr val="546201"/>
                </a:solidFill>
                <a:latin typeface="Arial"/>
                <a:cs typeface="Arial"/>
              </a:rPr>
              <a:t> </a:t>
            </a:r>
            <a:r>
              <a:rPr sz="1200" dirty="0">
                <a:solidFill>
                  <a:srgbClr val="546201"/>
                </a:solidFill>
                <a:latin typeface="Arial"/>
                <a:cs typeface="Arial"/>
              </a:rPr>
              <a:t>omfang</a:t>
            </a:r>
            <a:r>
              <a:rPr sz="1200" spc="-50" dirty="0">
                <a:solidFill>
                  <a:srgbClr val="546201"/>
                </a:solidFill>
                <a:latin typeface="Arial"/>
                <a:cs typeface="Arial"/>
              </a:rPr>
              <a:t> </a:t>
            </a:r>
            <a:r>
              <a:rPr sz="1200" spc="-25" dirty="0">
                <a:solidFill>
                  <a:srgbClr val="546201"/>
                </a:solidFill>
                <a:latin typeface="Arial"/>
                <a:cs typeface="Arial"/>
              </a:rPr>
              <a:t>af </a:t>
            </a:r>
            <a:r>
              <a:rPr sz="1200" dirty="0">
                <a:solidFill>
                  <a:srgbClr val="546201"/>
                </a:solidFill>
                <a:latin typeface="Arial"/>
                <a:cs typeface="Arial"/>
              </a:rPr>
              <a:t>forskning,</a:t>
            </a:r>
            <a:r>
              <a:rPr sz="1200" spc="-25" dirty="0">
                <a:solidFill>
                  <a:srgbClr val="546201"/>
                </a:solidFill>
                <a:latin typeface="Arial"/>
                <a:cs typeface="Arial"/>
              </a:rPr>
              <a:t> </a:t>
            </a:r>
            <a:r>
              <a:rPr sz="1200" dirty="0">
                <a:solidFill>
                  <a:srgbClr val="546201"/>
                </a:solidFill>
                <a:latin typeface="Arial"/>
                <a:cs typeface="Arial"/>
              </a:rPr>
              <a:t>antal</a:t>
            </a:r>
            <a:r>
              <a:rPr sz="1200" spc="-10" dirty="0">
                <a:solidFill>
                  <a:srgbClr val="546201"/>
                </a:solidFill>
                <a:latin typeface="Arial"/>
                <a:cs typeface="Arial"/>
              </a:rPr>
              <a:t> </a:t>
            </a:r>
            <a:r>
              <a:rPr sz="1200" dirty="0">
                <a:solidFill>
                  <a:srgbClr val="546201"/>
                </a:solidFill>
                <a:latin typeface="Arial"/>
                <a:cs typeface="Arial"/>
              </a:rPr>
              <a:t>forsøg</a:t>
            </a:r>
            <a:r>
              <a:rPr sz="1200" spc="10" dirty="0">
                <a:solidFill>
                  <a:srgbClr val="546201"/>
                </a:solidFill>
                <a:latin typeface="Arial"/>
                <a:cs typeface="Arial"/>
              </a:rPr>
              <a:t> </a:t>
            </a:r>
            <a:r>
              <a:rPr sz="1200" dirty="0">
                <a:solidFill>
                  <a:srgbClr val="546201"/>
                </a:solidFill>
                <a:latin typeface="Arial"/>
                <a:cs typeface="Arial"/>
              </a:rPr>
              <a:t>eller</a:t>
            </a:r>
            <a:r>
              <a:rPr sz="1200" spc="-10" dirty="0">
                <a:solidFill>
                  <a:srgbClr val="546201"/>
                </a:solidFill>
                <a:latin typeface="Arial"/>
                <a:cs typeface="Arial"/>
              </a:rPr>
              <a:t> </a:t>
            </a:r>
            <a:r>
              <a:rPr sz="1200" dirty="0">
                <a:solidFill>
                  <a:srgbClr val="546201"/>
                </a:solidFill>
                <a:latin typeface="Arial"/>
                <a:cs typeface="Arial"/>
              </a:rPr>
              <a:t>tests,</a:t>
            </a:r>
            <a:r>
              <a:rPr sz="1200" spc="25" dirty="0">
                <a:solidFill>
                  <a:srgbClr val="546201"/>
                </a:solidFill>
                <a:latin typeface="Arial"/>
                <a:cs typeface="Arial"/>
              </a:rPr>
              <a:t> </a:t>
            </a:r>
            <a:r>
              <a:rPr sz="1200" spc="-10" dirty="0">
                <a:solidFill>
                  <a:srgbClr val="546201"/>
                </a:solidFill>
                <a:latin typeface="Arial"/>
                <a:cs typeface="Arial"/>
              </a:rPr>
              <a:t>formidlingsaktiviteter</a:t>
            </a:r>
            <a:r>
              <a:rPr sz="1200" spc="-25" dirty="0">
                <a:solidFill>
                  <a:srgbClr val="546201"/>
                </a:solidFill>
                <a:latin typeface="Arial"/>
                <a:cs typeface="Arial"/>
              </a:rPr>
              <a:t> </a:t>
            </a:r>
            <a:r>
              <a:rPr sz="1200" spc="-20" dirty="0">
                <a:solidFill>
                  <a:srgbClr val="546201"/>
                </a:solidFill>
                <a:latin typeface="Arial"/>
                <a:cs typeface="Arial"/>
              </a:rPr>
              <a:t>m.v.</a:t>
            </a:r>
            <a:endParaRPr sz="1200" dirty="0">
              <a:latin typeface="Arial"/>
              <a:cs typeface="Arial"/>
            </a:endParaRPr>
          </a:p>
        </p:txBody>
      </p:sp>
      <p:sp>
        <p:nvSpPr>
          <p:cNvPr id="7" name="object 7"/>
          <p:cNvSpPr txBox="1"/>
          <p:nvPr/>
        </p:nvSpPr>
        <p:spPr>
          <a:xfrm>
            <a:off x="1928179" y="2608610"/>
            <a:ext cx="7421245" cy="391160"/>
          </a:xfrm>
          <a:prstGeom prst="rect">
            <a:avLst/>
          </a:prstGeom>
        </p:spPr>
        <p:txBody>
          <a:bodyPr vert="horz" wrap="square" lIns="0" tIns="12700" rIns="0" bIns="0" rtlCol="0">
            <a:spAutoFit/>
          </a:bodyPr>
          <a:lstStyle/>
          <a:p>
            <a:pPr marL="12700" marR="5080">
              <a:lnSpc>
                <a:spcPct val="100000"/>
              </a:lnSpc>
              <a:spcBef>
                <a:spcPts val="100"/>
              </a:spcBef>
            </a:pPr>
            <a:r>
              <a:rPr lang="da-DK" sz="1200" dirty="0">
                <a:solidFill>
                  <a:srgbClr val="546201"/>
                </a:solidFill>
                <a:latin typeface="Arial"/>
                <a:cs typeface="Arial"/>
              </a:rPr>
              <a:t>U</a:t>
            </a:r>
            <a:r>
              <a:rPr sz="1200" dirty="0" err="1">
                <a:solidFill>
                  <a:srgbClr val="546201"/>
                </a:solidFill>
                <a:latin typeface="Arial"/>
                <a:cs typeface="Arial"/>
              </a:rPr>
              <a:t>dgør</a:t>
            </a:r>
            <a:r>
              <a:rPr sz="1200" spc="-15" dirty="0">
                <a:solidFill>
                  <a:srgbClr val="546201"/>
                </a:solidFill>
                <a:latin typeface="Arial"/>
                <a:cs typeface="Arial"/>
              </a:rPr>
              <a:t> </a:t>
            </a:r>
            <a:r>
              <a:rPr sz="1200" dirty="0">
                <a:solidFill>
                  <a:srgbClr val="546201"/>
                </a:solidFill>
                <a:latin typeface="Arial"/>
                <a:cs typeface="Arial"/>
              </a:rPr>
              <a:t>et</a:t>
            </a:r>
            <a:r>
              <a:rPr sz="1200" spc="-15" dirty="0">
                <a:solidFill>
                  <a:srgbClr val="546201"/>
                </a:solidFill>
                <a:latin typeface="Arial"/>
                <a:cs typeface="Arial"/>
              </a:rPr>
              <a:t> </a:t>
            </a:r>
            <a:r>
              <a:rPr sz="1200" dirty="0">
                <a:solidFill>
                  <a:srgbClr val="546201"/>
                </a:solidFill>
                <a:latin typeface="Arial"/>
                <a:cs typeface="Arial"/>
              </a:rPr>
              <a:t>kvantitativt</a:t>
            </a:r>
            <a:r>
              <a:rPr sz="1200" spc="-5" dirty="0">
                <a:solidFill>
                  <a:srgbClr val="546201"/>
                </a:solidFill>
                <a:latin typeface="Arial"/>
                <a:cs typeface="Arial"/>
              </a:rPr>
              <a:t> </a:t>
            </a:r>
            <a:r>
              <a:rPr sz="1200" dirty="0">
                <a:solidFill>
                  <a:srgbClr val="546201"/>
                </a:solidFill>
                <a:latin typeface="Arial"/>
                <a:cs typeface="Arial"/>
              </a:rPr>
              <a:t>mål</a:t>
            </a:r>
            <a:r>
              <a:rPr sz="1200" spc="-20" dirty="0">
                <a:solidFill>
                  <a:srgbClr val="546201"/>
                </a:solidFill>
                <a:latin typeface="Arial"/>
                <a:cs typeface="Arial"/>
              </a:rPr>
              <a:t> </a:t>
            </a:r>
            <a:r>
              <a:rPr sz="1200" dirty="0">
                <a:solidFill>
                  <a:srgbClr val="546201"/>
                </a:solidFill>
                <a:latin typeface="Arial"/>
                <a:cs typeface="Arial"/>
              </a:rPr>
              <a:t>for</a:t>
            </a:r>
            <a:r>
              <a:rPr sz="1200" spc="-35" dirty="0">
                <a:solidFill>
                  <a:srgbClr val="546201"/>
                </a:solidFill>
                <a:latin typeface="Arial"/>
                <a:cs typeface="Arial"/>
              </a:rPr>
              <a:t> </a:t>
            </a:r>
            <a:r>
              <a:rPr sz="1200" dirty="0">
                <a:solidFill>
                  <a:srgbClr val="546201"/>
                </a:solidFill>
                <a:latin typeface="Arial"/>
                <a:cs typeface="Arial"/>
              </a:rPr>
              <a:t>de</a:t>
            </a:r>
            <a:r>
              <a:rPr sz="1200" spc="-10" dirty="0">
                <a:solidFill>
                  <a:srgbClr val="546201"/>
                </a:solidFill>
                <a:latin typeface="Arial"/>
                <a:cs typeface="Arial"/>
              </a:rPr>
              <a:t> </a:t>
            </a:r>
            <a:r>
              <a:rPr sz="1200" dirty="0">
                <a:solidFill>
                  <a:srgbClr val="546201"/>
                </a:solidFill>
                <a:latin typeface="Arial"/>
                <a:cs typeface="Arial"/>
              </a:rPr>
              <a:t>umiddelbare</a:t>
            </a:r>
            <a:r>
              <a:rPr sz="1200" spc="-40" dirty="0">
                <a:solidFill>
                  <a:srgbClr val="546201"/>
                </a:solidFill>
                <a:latin typeface="Arial"/>
                <a:cs typeface="Arial"/>
              </a:rPr>
              <a:t> </a:t>
            </a:r>
            <a:r>
              <a:rPr sz="1200" dirty="0">
                <a:solidFill>
                  <a:srgbClr val="546201"/>
                </a:solidFill>
                <a:latin typeface="Arial"/>
                <a:cs typeface="Arial"/>
              </a:rPr>
              <a:t>output</a:t>
            </a:r>
            <a:r>
              <a:rPr sz="1200" spc="-40" dirty="0">
                <a:solidFill>
                  <a:srgbClr val="546201"/>
                </a:solidFill>
                <a:latin typeface="Arial"/>
                <a:cs typeface="Arial"/>
              </a:rPr>
              <a:t> </a:t>
            </a:r>
            <a:r>
              <a:rPr sz="1200" dirty="0">
                <a:solidFill>
                  <a:srgbClr val="546201"/>
                </a:solidFill>
                <a:latin typeface="Arial"/>
                <a:cs typeface="Arial"/>
              </a:rPr>
              <a:t>af</a:t>
            </a:r>
            <a:r>
              <a:rPr sz="1200" spc="-5" dirty="0">
                <a:solidFill>
                  <a:srgbClr val="546201"/>
                </a:solidFill>
                <a:latin typeface="Arial"/>
                <a:cs typeface="Arial"/>
              </a:rPr>
              <a:t> </a:t>
            </a:r>
            <a:r>
              <a:rPr sz="1200" dirty="0">
                <a:solidFill>
                  <a:srgbClr val="546201"/>
                </a:solidFill>
                <a:latin typeface="Arial"/>
                <a:cs typeface="Arial"/>
              </a:rPr>
              <a:t>aktiviteterne.</a:t>
            </a:r>
            <a:r>
              <a:rPr sz="1200" spc="-40" dirty="0">
                <a:solidFill>
                  <a:srgbClr val="546201"/>
                </a:solidFill>
                <a:latin typeface="Arial"/>
                <a:cs typeface="Arial"/>
              </a:rPr>
              <a:t> </a:t>
            </a:r>
            <a:r>
              <a:rPr sz="1200" dirty="0">
                <a:solidFill>
                  <a:srgbClr val="546201"/>
                </a:solidFill>
                <a:latin typeface="Arial"/>
                <a:cs typeface="Arial"/>
              </a:rPr>
              <a:t>Det</a:t>
            </a:r>
            <a:r>
              <a:rPr sz="1200" spc="-5" dirty="0">
                <a:solidFill>
                  <a:srgbClr val="546201"/>
                </a:solidFill>
                <a:latin typeface="Arial"/>
                <a:cs typeface="Arial"/>
              </a:rPr>
              <a:t> </a:t>
            </a:r>
            <a:r>
              <a:rPr sz="1200" dirty="0">
                <a:solidFill>
                  <a:srgbClr val="546201"/>
                </a:solidFill>
                <a:latin typeface="Arial"/>
                <a:cs typeface="Arial"/>
              </a:rPr>
              <a:t>kan</a:t>
            </a:r>
            <a:r>
              <a:rPr sz="1200" spc="-25" dirty="0">
                <a:solidFill>
                  <a:srgbClr val="546201"/>
                </a:solidFill>
                <a:latin typeface="Arial"/>
                <a:cs typeface="Arial"/>
              </a:rPr>
              <a:t> </a:t>
            </a:r>
            <a:r>
              <a:rPr sz="1200" dirty="0">
                <a:solidFill>
                  <a:srgbClr val="546201"/>
                </a:solidFill>
                <a:latin typeface="Arial"/>
                <a:cs typeface="Arial"/>
              </a:rPr>
              <a:t>for</a:t>
            </a:r>
            <a:r>
              <a:rPr sz="1200" spc="-20" dirty="0">
                <a:solidFill>
                  <a:srgbClr val="546201"/>
                </a:solidFill>
                <a:latin typeface="Arial"/>
                <a:cs typeface="Arial"/>
              </a:rPr>
              <a:t> </a:t>
            </a:r>
            <a:r>
              <a:rPr sz="1200" dirty="0">
                <a:solidFill>
                  <a:srgbClr val="546201"/>
                </a:solidFill>
                <a:latin typeface="Arial"/>
                <a:cs typeface="Arial"/>
              </a:rPr>
              <a:t>eksempel</a:t>
            </a:r>
            <a:r>
              <a:rPr sz="1200" spc="-50" dirty="0">
                <a:solidFill>
                  <a:srgbClr val="546201"/>
                </a:solidFill>
                <a:latin typeface="Arial"/>
                <a:cs typeface="Arial"/>
              </a:rPr>
              <a:t> </a:t>
            </a:r>
            <a:r>
              <a:rPr sz="1200" dirty="0">
                <a:solidFill>
                  <a:srgbClr val="546201"/>
                </a:solidFill>
                <a:latin typeface="Arial"/>
                <a:cs typeface="Arial"/>
              </a:rPr>
              <a:t>være den</a:t>
            </a:r>
            <a:r>
              <a:rPr sz="1200" spc="-30" dirty="0">
                <a:solidFill>
                  <a:srgbClr val="546201"/>
                </a:solidFill>
                <a:latin typeface="Arial"/>
                <a:cs typeface="Arial"/>
              </a:rPr>
              <a:t> </a:t>
            </a:r>
            <a:r>
              <a:rPr sz="1200" spc="-10" dirty="0">
                <a:solidFill>
                  <a:srgbClr val="546201"/>
                </a:solidFill>
                <a:latin typeface="Arial"/>
                <a:cs typeface="Arial"/>
              </a:rPr>
              <a:t>forventede </a:t>
            </a:r>
            <a:r>
              <a:rPr sz="1200" dirty="0">
                <a:solidFill>
                  <a:srgbClr val="546201"/>
                </a:solidFill>
                <a:latin typeface="Arial"/>
                <a:cs typeface="Arial"/>
              </a:rPr>
              <a:t>indsigt,</a:t>
            </a:r>
            <a:r>
              <a:rPr sz="1200" spc="-20" dirty="0">
                <a:solidFill>
                  <a:srgbClr val="546201"/>
                </a:solidFill>
                <a:latin typeface="Arial"/>
                <a:cs typeface="Arial"/>
              </a:rPr>
              <a:t> </a:t>
            </a:r>
            <a:r>
              <a:rPr sz="1200" dirty="0">
                <a:solidFill>
                  <a:srgbClr val="546201"/>
                </a:solidFill>
                <a:latin typeface="Arial"/>
                <a:cs typeface="Arial"/>
              </a:rPr>
              <a:t>som</a:t>
            </a:r>
            <a:r>
              <a:rPr sz="1200" spc="-25" dirty="0">
                <a:solidFill>
                  <a:srgbClr val="546201"/>
                </a:solidFill>
                <a:latin typeface="Arial"/>
                <a:cs typeface="Arial"/>
              </a:rPr>
              <a:t> </a:t>
            </a:r>
            <a:r>
              <a:rPr sz="1200" dirty="0">
                <a:solidFill>
                  <a:srgbClr val="546201"/>
                </a:solidFill>
                <a:latin typeface="Arial"/>
                <a:cs typeface="Arial"/>
              </a:rPr>
              <a:t>forskning</a:t>
            </a:r>
            <a:r>
              <a:rPr sz="1200" spc="-35" dirty="0">
                <a:solidFill>
                  <a:srgbClr val="546201"/>
                </a:solidFill>
                <a:latin typeface="Arial"/>
                <a:cs typeface="Arial"/>
              </a:rPr>
              <a:t> </a:t>
            </a:r>
            <a:r>
              <a:rPr sz="1200" dirty="0">
                <a:solidFill>
                  <a:srgbClr val="546201"/>
                </a:solidFill>
                <a:latin typeface="Arial"/>
                <a:cs typeface="Arial"/>
              </a:rPr>
              <a:t>giver</a:t>
            </a:r>
            <a:r>
              <a:rPr sz="1200" spc="-15" dirty="0">
                <a:solidFill>
                  <a:srgbClr val="546201"/>
                </a:solidFill>
                <a:latin typeface="Arial"/>
                <a:cs typeface="Arial"/>
              </a:rPr>
              <a:t> </a:t>
            </a:r>
            <a:r>
              <a:rPr sz="1200" dirty="0">
                <a:solidFill>
                  <a:srgbClr val="546201"/>
                </a:solidFill>
                <a:latin typeface="Arial"/>
                <a:cs typeface="Arial"/>
              </a:rPr>
              <a:t>anledning</a:t>
            </a:r>
            <a:r>
              <a:rPr sz="1200" spc="-35" dirty="0">
                <a:solidFill>
                  <a:srgbClr val="546201"/>
                </a:solidFill>
                <a:latin typeface="Arial"/>
                <a:cs typeface="Arial"/>
              </a:rPr>
              <a:t> </a:t>
            </a:r>
            <a:r>
              <a:rPr sz="1200" dirty="0">
                <a:solidFill>
                  <a:srgbClr val="546201"/>
                </a:solidFill>
                <a:latin typeface="Arial"/>
                <a:cs typeface="Arial"/>
              </a:rPr>
              <a:t>til,</a:t>
            </a:r>
            <a:r>
              <a:rPr sz="1200" spc="-5" dirty="0">
                <a:solidFill>
                  <a:srgbClr val="546201"/>
                </a:solidFill>
                <a:latin typeface="Arial"/>
                <a:cs typeface="Arial"/>
              </a:rPr>
              <a:t> </a:t>
            </a:r>
            <a:r>
              <a:rPr sz="1200" dirty="0">
                <a:solidFill>
                  <a:srgbClr val="546201"/>
                </a:solidFill>
                <a:latin typeface="Arial"/>
                <a:cs typeface="Arial"/>
              </a:rPr>
              <a:t>antal</a:t>
            </a:r>
            <a:r>
              <a:rPr sz="1200" spc="-35" dirty="0">
                <a:solidFill>
                  <a:srgbClr val="546201"/>
                </a:solidFill>
                <a:latin typeface="Arial"/>
                <a:cs typeface="Arial"/>
              </a:rPr>
              <a:t> </a:t>
            </a:r>
            <a:r>
              <a:rPr sz="1200" spc="-10" dirty="0">
                <a:solidFill>
                  <a:srgbClr val="546201"/>
                </a:solidFill>
                <a:latin typeface="Arial"/>
                <a:cs typeface="Arial"/>
              </a:rPr>
              <a:t>publikationer,</a:t>
            </a:r>
            <a:r>
              <a:rPr sz="1200" spc="-40" dirty="0">
                <a:solidFill>
                  <a:srgbClr val="546201"/>
                </a:solidFill>
                <a:latin typeface="Arial"/>
                <a:cs typeface="Arial"/>
              </a:rPr>
              <a:t> </a:t>
            </a:r>
            <a:r>
              <a:rPr sz="1200" dirty="0">
                <a:solidFill>
                  <a:srgbClr val="546201"/>
                </a:solidFill>
                <a:latin typeface="Arial"/>
                <a:cs typeface="Arial"/>
              </a:rPr>
              <a:t>antal</a:t>
            </a:r>
            <a:r>
              <a:rPr sz="1200" spc="-35" dirty="0">
                <a:solidFill>
                  <a:srgbClr val="546201"/>
                </a:solidFill>
                <a:latin typeface="Arial"/>
                <a:cs typeface="Arial"/>
              </a:rPr>
              <a:t> </a:t>
            </a:r>
            <a:r>
              <a:rPr sz="1200" spc="-10" dirty="0">
                <a:solidFill>
                  <a:srgbClr val="546201"/>
                </a:solidFill>
                <a:latin typeface="Arial"/>
                <a:cs typeface="Arial"/>
              </a:rPr>
              <a:t>formidlinger,</a:t>
            </a:r>
            <a:r>
              <a:rPr sz="1200" spc="-40" dirty="0">
                <a:solidFill>
                  <a:srgbClr val="546201"/>
                </a:solidFill>
                <a:latin typeface="Arial"/>
                <a:cs typeface="Arial"/>
              </a:rPr>
              <a:t> </a:t>
            </a:r>
            <a:r>
              <a:rPr sz="1200" dirty="0">
                <a:solidFill>
                  <a:srgbClr val="546201"/>
                </a:solidFill>
                <a:latin typeface="Arial"/>
                <a:cs typeface="Arial"/>
              </a:rPr>
              <a:t>antal</a:t>
            </a:r>
            <a:r>
              <a:rPr sz="1200" spc="-35" dirty="0">
                <a:solidFill>
                  <a:srgbClr val="546201"/>
                </a:solidFill>
                <a:latin typeface="Arial"/>
                <a:cs typeface="Arial"/>
              </a:rPr>
              <a:t> </a:t>
            </a:r>
            <a:r>
              <a:rPr sz="1200" dirty="0">
                <a:solidFill>
                  <a:srgbClr val="546201"/>
                </a:solidFill>
                <a:latin typeface="Arial"/>
                <a:cs typeface="Arial"/>
              </a:rPr>
              <a:t>respondenter</a:t>
            </a:r>
            <a:r>
              <a:rPr sz="1200" spc="-30" dirty="0">
                <a:solidFill>
                  <a:srgbClr val="546201"/>
                </a:solidFill>
                <a:latin typeface="Arial"/>
                <a:cs typeface="Arial"/>
              </a:rPr>
              <a:t> </a:t>
            </a:r>
            <a:r>
              <a:rPr sz="1200" dirty="0">
                <a:solidFill>
                  <a:srgbClr val="546201"/>
                </a:solidFill>
                <a:latin typeface="Arial"/>
                <a:cs typeface="Arial"/>
              </a:rPr>
              <a:t>der</a:t>
            </a:r>
            <a:r>
              <a:rPr sz="1200" spc="-35" dirty="0">
                <a:solidFill>
                  <a:srgbClr val="546201"/>
                </a:solidFill>
                <a:latin typeface="Arial"/>
                <a:cs typeface="Arial"/>
              </a:rPr>
              <a:t> </a:t>
            </a:r>
            <a:r>
              <a:rPr sz="1200" spc="-20" dirty="0">
                <a:solidFill>
                  <a:srgbClr val="546201"/>
                </a:solidFill>
                <a:latin typeface="Arial"/>
                <a:cs typeface="Arial"/>
              </a:rPr>
              <a:t>nås.</a:t>
            </a:r>
            <a:endParaRPr sz="1200" dirty="0">
              <a:latin typeface="Arial"/>
              <a:cs typeface="Arial"/>
            </a:endParaRPr>
          </a:p>
        </p:txBody>
      </p:sp>
      <p:sp>
        <p:nvSpPr>
          <p:cNvPr id="8" name="object 8"/>
          <p:cNvSpPr txBox="1"/>
          <p:nvPr/>
        </p:nvSpPr>
        <p:spPr>
          <a:xfrm>
            <a:off x="619176" y="3618836"/>
            <a:ext cx="82804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89A134"/>
                </a:solidFill>
                <a:latin typeface="Arial"/>
                <a:cs typeface="Arial"/>
              </a:rPr>
              <a:t>Effektmål</a:t>
            </a:r>
            <a:endParaRPr sz="1400" dirty="0">
              <a:latin typeface="Arial"/>
              <a:cs typeface="Arial"/>
            </a:endParaRPr>
          </a:p>
        </p:txBody>
      </p:sp>
      <p:sp>
        <p:nvSpPr>
          <p:cNvPr id="9" name="object 9"/>
          <p:cNvSpPr txBox="1"/>
          <p:nvPr/>
        </p:nvSpPr>
        <p:spPr>
          <a:xfrm>
            <a:off x="1953173" y="3404852"/>
            <a:ext cx="7725409" cy="756920"/>
          </a:xfrm>
          <a:prstGeom prst="rect">
            <a:avLst/>
          </a:prstGeom>
        </p:spPr>
        <p:txBody>
          <a:bodyPr vert="horz" wrap="square" lIns="0" tIns="12700" rIns="0" bIns="0" rtlCol="0">
            <a:spAutoFit/>
          </a:bodyPr>
          <a:lstStyle/>
          <a:p>
            <a:pPr marL="12700" marR="5080">
              <a:lnSpc>
                <a:spcPct val="100000"/>
              </a:lnSpc>
              <a:spcBef>
                <a:spcPts val="100"/>
              </a:spcBef>
            </a:pPr>
            <a:r>
              <a:rPr lang="da-DK" sz="1200" dirty="0">
                <a:solidFill>
                  <a:srgbClr val="546201"/>
                </a:solidFill>
                <a:latin typeface="Arial"/>
                <a:cs typeface="Arial"/>
              </a:rPr>
              <a:t>K</a:t>
            </a:r>
            <a:r>
              <a:rPr sz="1200" dirty="0">
                <a:solidFill>
                  <a:srgbClr val="546201"/>
                </a:solidFill>
                <a:latin typeface="Arial"/>
                <a:cs typeface="Arial"/>
              </a:rPr>
              <a:t>an</a:t>
            </a:r>
            <a:r>
              <a:rPr sz="1200" spc="-15" dirty="0">
                <a:solidFill>
                  <a:srgbClr val="546201"/>
                </a:solidFill>
                <a:latin typeface="Arial"/>
                <a:cs typeface="Arial"/>
              </a:rPr>
              <a:t> </a:t>
            </a:r>
            <a:r>
              <a:rPr sz="1200" dirty="0">
                <a:solidFill>
                  <a:srgbClr val="546201"/>
                </a:solidFill>
                <a:latin typeface="Arial"/>
                <a:cs typeface="Arial"/>
              </a:rPr>
              <a:t>være</a:t>
            </a:r>
            <a:r>
              <a:rPr sz="1200" spc="-5" dirty="0">
                <a:solidFill>
                  <a:srgbClr val="546201"/>
                </a:solidFill>
                <a:latin typeface="Arial"/>
                <a:cs typeface="Arial"/>
              </a:rPr>
              <a:t> </a:t>
            </a:r>
            <a:r>
              <a:rPr sz="1200" dirty="0">
                <a:solidFill>
                  <a:srgbClr val="546201"/>
                </a:solidFill>
                <a:latin typeface="Arial"/>
                <a:cs typeface="Arial"/>
              </a:rPr>
              <a:t>et</a:t>
            </a:r>
            <a:r>
              <a:rPr sz="1200" spc="-15" dirty="0">
                <a:solidFill>
                  <a:srgbClr val="546201"/>
                </a:solidFill>
                <a:latin typeface="Arial"/>
                <a:cs typeface="Arial"/>
              </a:rPr>
              <a:t> </a:t>
            </a:r>
            <a:r>
              <a:rPr sz="1200" dirty="0">
                <a:solidFill>
                  <a:srgbClr val="546201"/>
                </a:solidFill>
                <a:latin typeface="Arial"/>
                <a:cs typeface="Arial"/>
              </a:rPr>
              <a:t>kvantitativt</a:t>
            </a:r>
            <a:r>
              <a:rPr sz="1200" spc="-5" dirty="0">
                <a:solidFill>
                  <a:srgbClr val="546201"/>
                </a:solidFill>
                <a:latin typeface="Arial"/>
                <a:cs typeface="Arial"/>
              </a:rPr>
              <a:t> </a:t>
            </a:r>
            <a:r>
              <a:rPr sz="1200" dirty="0">
                <a:solidFill>
                  <a:srgbClr val="546201"/>
                </a:solidFill>
                <a:latin typeface="Arial"/>
                <a:cs typeface="Arial"/>
              </a:rPr>
              <a:t>mål</a:t>
            </a:r>
            <a:r>
              <a:rPr sz="1200" spc="-20" dirty="0">
                <a:solidFill>
                  <a:srgbClr val="546201"/>
                </a:solidFill>
                <a:latin typeface="Arial"/>
                <a:cs typeface="Arial"/>
              </a:rPr>
              <a:t> </a:t>
            </a:r>
            <a:r>
              <a:rPr sz="1200" dirty="0">
                <a:solidFill>
                  <a:srgbClr val="546201"/>
                </a:solidFill>
                <a:latin typeface="Arial"/>
                <a:cs typeface="Arial"/>
              </a:rPr>
              <a:t>for</a:t>
            </a:r>
            <a:r>
              <a:rPr sz="1200" spc="-25" dirty="0">
                <a:solidFill>
                  <a:srgbClr val="546201"/>
                </a:solidFill>
                <a:latin typeface="Arial"/>
                <a:cs typeface="Arial"/>
              </a:rPr>
              <a:t> </a:t>
            </a:r>
            <a:r>
              <a:rPr sz="1200" dirty="0">
                <a:solidFill>
                  <a:srgbClr val="546201"/>
                </a:solidFill>
                <a:latin typeface="Arial"/>
                <a:cs typeface="Arial"/>
              </a:rPr>
              <a:t>effekten</a:t>
            </a:r>
            <a:r>
              <a:rPr sz="1200" spc="-50" dirty="0">
                <a:solidFill>
                  <a:srgbClr val="546201"/>
                </a:solidFill>
                <a:latin typeface="Arial"/>
                <a:cs typeface="Arial"/>
              </a:rPr>
              <a:t> </a:t>
            </a:r>
            <a:r>
              <a:rPr sz="1200" dirty="0">
                <a:solidFill>
                  <a:srgbClr val="546201"/>
                </a:solidFill>
                <a:latin typeface="Arial"/>
                <a:cs typeface="Arial"/>
              </a:rPr>
              <a:t>af,</a:t>
            </a:r>
            <a:r>
              <a:rPr sz="1200" spc="-20" dirty="0">
                <a:solidFill>
                  <a:srgbClr val="546201"/>
                </a:solidFill>
                <a:latin typeface="Arial"/>
                <a:cs typeface="Arial"/>
              </a:rPr>
              <a:t> </a:t>
            </a:r>
            <a:r>
              <a:rPr sz="1200" dirty="0">
                <a:solidFill>
                  <a:srgbClr val="546201"/>
                </a:solidFill>
                <a:latin typeface="Arial"/>
                <a:cs typeface="Arial"/>
              </a:rPr>
              <a:t>at</a:t>
            </a:r>
            <a:r>
              <a:rPr sz="1200" spc="-15" dirty="0">
                <a:solidFill>
                  <a:srgbClr val="546201"/>
                </a:solidFill>
                <a:latin typeface="Arial"/>
                <a:cs typeface="Arial"/>
              </a:rPr>
              <a:t> </a:t>
            </a:r>
            <a:r>
              <a:rPr sz="1200" dirty="0">
                <a:solidFill>
                  <a:srgbClr val="546201"/>
                </a:solidFill>
                <a:latin typeface="Arial"/>
                <a:cs typeface="Arial"/>
              </a:rPr>
              <a:t>en</a:t>
            </a:r>
            <a:r>
              <a:rPr sz="1200" spc="-15" dirty="0">
                <a:solidFill>
                  <a:srgbClr val="546201"/>
                </a:solidFill>
                <a:latin typeface="Arial"/>
                <a:cs typeface="Arial"/>
              </a:rPr>
              <a:t> </a:t>
            </a:r>
            <a:r>
              <a:rPr sz="1200" dirty="0">
                <a:solidFill>
                  <a:srgbClr val="546201"/>
                </a:solidFill>
                <a:latin typeface="Arial"/>
                <a:cs typeface="Arial"/>
              </a:rPr>
              <a:t>given</a:t>
            </a:r>
            <a:r>
              <a:rPr sz="1200" spc="-15" dirty="0">
                <a:solidFill>
                  <a:srgbClr val="546201"/>
                </a:solidFill>
                <a:latin typeface="Arial"/>
                <a:cs typeface="Arial"/>
              </a:rPr>
              <a:t> </a:t>
            </a:r>
            <a:r>
              <a:rPr sz="1200" dirty="0">
                <a:solidFill>
                  <a:srgbClr val="546201"/>
                </a:solidFill>
                <a:latin typeface="Arial"/>
                <a:cs typeface="Arial"/>
              </a:rPr>
              <a:t>ny</a:t>
            </a:r>
            <a:r>
              <a:rPr sz="1200" spc="-5" dirty="0">
                <a:solidFill>
                  <a:srgbClr val="546201"/>
                </a:solidFill>
                <a:latin typeface="Arial"/>
                <a:cs typeface="Arial"/>
              </a:rPr>
              <a:t> </a:t>
            </a:r>
            <a:r>
              <a:rPr sz="1200" dirty="0">
                <a:solidFill>
                  <a:srgbClr val="546201"/>
                </a:solidFill>
                <a:latin typeface="Arial"/>
                <a:cs typeface="Arial"/>
              </a:rPr>
              <a:t>metode</a:t>
            </a:r>
            <a:r>
              <a:rPr sz="1200" spc="-55" dirty="0">
                <a:solidFill>
                  <a:srgbClr val="546201"/>
                </a:solidFill>
                <a:latin typeface="Arial"/>
                <a:cs typeface="Arial"/>
              </a:rPr>
              <a:t> </a:t>
            </a:r>
            <a:r>
              <a:rPr sz="1200" dirty="0">
                <a:solidFill>
                  <a:srgbClr val="546201"/>
                </a:solidFill>
                <a:latin typeface="Arial"/>
                <a:cs typeface="Arial"/>
              </a:rPr>
              <a:t>eller</a:t>
            </a:r>
            <a:r>
              <a:rPr sz="1200" spc="-20" dirty="0">
                <a:solidFill>
                  <a:srgbClr val="546201"/>
                </a:solidFill>
                <a:latin typeface="Arial"/>
                <a:cs typeface="Arial"/>
              </a:rPr>
              <a:t> </a:t>
            </a:r>
            <a:r>
              <a:rPr sz="1200" dirty="0">
                <a:solidFill>
                  <a:srgbClr val="546201"/>
                </a:solidFill>
                <a:latin typeface="Arial"/>
                <a:cs typeface="Arial"/>
              </a:rPr>
              <a:t>teknologi</a:t>
            </a:r>
            <a:r>
              <a:rPr sz="1200" spc="-45" dirty="0">
                <a:solidFill>
                  <a:srgbClr val="546201"/>
                </a:solidFill>
                <a:latin typeface="Arial"/>
                <a:cs typeface="Arial"/>
              </a:rPr>
              <a:t> </a:t>
            </a:r>
            <a:r>
              <a:rPr sz="1200" dirty="0">
                <a:solidFill>
                  <a:srgbClr val="546201"/>
                </a:solidFill>
                <a:latin typeface="Arial"/>
                <a:cs typeface="Arial"/>
              </a:rPr>
              <a:t>spredes</a:t>
            </a:r>
            <a:r>
              <a:rPr sz="1200" spc="-45" dirty="0">
                <a:solidFill>
                  <a:srgbClr val="546201"/>
                </a:solidFill>
                <a:latin typeface="Arial"/>
                <a:cs typeface="Arial"/>
              </a:rPr>
              <a:t> </a:t>
            </a:r>
            <a:r>
              <a:rPr sz="1200" dirty="0">
                <a:solidFill>
                  <a:srgbClr val="546201"/>
                </a:solidFill>
                <a:latin typeface="Arial"/>
                <a:cs typeface="Arial"/>
              </a:rPr>
              <a:t>og</a:t>
            </a:r>
            <a:r>
              <a:rPr sz="1200" spc="-10" dirty="0">
                <a:solidFill>
                  <a:srgbClr val="546201"/>
                </a:solidFill>
                <a:latin typeface="Arial"/>
                <a:cs typeface="Arial"/>
              </a:rPr>
              <a:t> </a:t>
            </a:r>
            <a:r>
              <a:rPr sz="1200" dirty="0">
                <a:solidFill>
                  <a:srgbClr val="546201"/>
                </a:solidFill>
                <a:latin typeface="Arial"/>
                <a:cs typeface="Arial"/>
              </a:rPr>
              <a:t>tages</a:t>
            </a:r>
            <a:r>
              <a:rPr sz="1200" spc="-35" dirty="0">
                <a:solidFill>
                  <a:srgbClr val="546201"/>
                </a:solidFill>
                <a:latin typeface="Arial"/>
                <a:cs typeface="Arial"/>
              </a:rPr>
              <a:t> </a:t>
            </a:r>
            <a:r>
              <a:rPr sz="1200" dirty="0">
                <a:solidFill>
                  <a:srgbClr val="546201"/>
                </a:solidFill>
                <a:latin typeface="Arial"/>
                <a:cs typeface="Arial"/>
              </a:rPr>
              <a:t>i</a:t>
            </a:r>
            <a:r>
              <a:rPr sz="1200" spc="-10" dirty="0">
                <a:solidFill>
                  <a:srgbClr val="546201"/>
                </a:solidFill>
                <a:latin typeface="Arial"/>
                <a:cs typeface="Arial"/>
              </a:rPr>
              <a:t> </a:t>
            </a:r>
            <a:r>
              <a:rPr sz="1200" dirty="0">
                <a:solidFill>
                  <a:srgbClr val="546201"/>
                </a:solidFill>
                <a:latin typeface="Arial"/>
                <a:cs typeface="Arial"/>
              </a:rPr>
              <a:t>anvendelse</a:t>
            </a:r>
            <a:r>
              <a:rPr sz="1200" spc="-50" dirty="0">
                <a:solidFill>
                  <a:srgbClr val="546201"/>
                </a:solidFill>
                <a:latin typeface="Arial"/>
                <a:cs typeface="Arial"/>
              </a:rPr>
              <a:t> </a:t>
            </a:r>
            <a:r>
              <a:rPr sz="1200" spc="-25" dirty="0">
                <a:solidFill>
                  <a:srgbClr val="546201"/>
                </a:solidFill>
                <a:latin typeface="Arial"/>
                <a:cs typeface="Arial"/>
              </a:rPr>
              <a:t>på </a:t>
            </a:r>
            <a:r>
              <a:rPr sz="1200" spc="-10" dirty="0">
                <a:solidFill>
                  <a:srgbClr val="546201"/>
                </a:solidFill>
                <a:latin typeface="Arial"/>
                <a:cs typeface="Arial"/>
              </a:rPr>
              <a:t>bedrifter.</a:t>
            </a:r>
            <a:r>
              <a:rPr sz="1200" spc="-35" dirty="0">
                <a:solidFill>
                  <a:srgbClr val="546201"/>
                </a:solidFill>
                <a:latin typeface="Arial"/>
                <a:cs typeface="Arial"/>
              </a:rPr>
              <a:t> </a:t>
            </a:r>
            <a:r>
              <a:rPr sz="1200" dirty="0">
                <a:solidFill>
                  <a:srgbClr val="546201"/>
                </a:solidFill>
                <a:latin typeface="Arial"/>
                <a:cs typeface="Arial"/>
              </a:rPr>
              <a:t>Det</a:t>
            </a:r>
            <a:r>
              <a:rPr sz="1200" spc="15" dirty="0">
                <a:solidFill>
                  <a:srgbClr val="546201"/>
                </a:solidFill>
                <a:latin typeface="Arial"/>
                <a:cs typeface="Arial"/>
              </a:rPr>
              <a:t> </a:t>
            </a:r>
            <a:r>
              <a:rPr sz="1200" dirty="0">
                <a:solidFill>
                  <a:srgbClr val="546201"/>
                </a:solidFill>
                <a:latin typeface="Arial"/>
                <a:cs typeface="Arial"/>
              </a:rPr>
              <a:t>kan</a:t>
            </a:r>
            <a:r>
              <a:rPr sz="1200" spc="-20" dirty="0">
                <a:solidFill>
                  <a:srgbClr val="546201"/>
                </a:solidFill>
                <a:latin typeface="Arial"/>
                <a:cs typeface="Arial"/>
              </a:rPr>
              <a:t> </a:t>
            </a:r>
            <a:r>
              <a:rPr sz="1200" dirty="0">
                <a:solidFill>
                  <a:srgbClr val="546201"/>
                </a:solidFill>
                <a:latin typeface="Arial"/>
                <a:cs typeface="Arial"/>
              </a:rPr>
              <a:t>opgøres</a:t>
            </a:r>
            <a:r>
              <a:rPr sz="1200" spc="-5" dirty="0">
                <a:solidFill>
                  <a:srgbClr val="546201"/>
                </a:solidFill>
                <a:latin typeface="Arial"/>
                <a:cs typeface="Arial"/>
              </a:rPr>
              <a:t> </a:t>
            </a:r>
            <a:r>
              <a:rPr sz="1200" dirty="0">
                <a:solidFill>
                  <a:srgbClr val="546201"/>
                </a:solidFill>
                <a:latin typeface="Arial"/>
                <a:cs typeface="Arial"/>
              </a:rPr>
              <a:t>på</a:t>
            </a:r>
            <a:r>
              <a:rPr sz="1200" spc="5" dirty="0">
                <a:solidFill>
                  <a:srgbClr val="546201"/>
                </a:solidFill>
                <a:latin typeface="Arial"/>
                <a:cs typeface="Arial"/>
              </a:rPr>
              <a:t> </a:t>
            </a:r>
            <a:r>
              <a:rPr sz="1200" dirty="0">
                <a:solidFill>
                  <a:srgbClr val="546201"/>
                </a:solidFill>
                <a:latin typeface="Arial"/>
                <a:cs typeface="Arial"/>
              </a:rPr>
              <a:t>for</a:t>
            </a:r>
            <a:r>
              <a:rPr sz="1200" spc="-25" dirty="0">
                <a:solidFill>
                  <a:srgbClr val="546201"/>
                </a:solidFill>
                <a:latin typeface="Arial"/>
                <a:cs typeface="Arial"/>
              </a:rPr>
              <a:t> </a:t>
            </a:r>
            <a:r>
              <a:rPr sz="1200" dirty="0">
                <a:solidFill>
                  <a:srgbClr val="546201"/>
                </a:solidFill>
                <a:latin typeface="Arial"/>
                <a:cs typeface="Arial"/>
              </a:rPr>
              <a:t>eksempel</a:t>
            </a:r>
            <a:r>
              <a:rPr sz="1200" spc="-10" dirty="0">
                <a:solidFill>
                  <a:srgbClr val="546201"/>
                </a:solidFill>
                <a:latin typeface="Arial"/>
                <a:cs typeface="Arial"/>
              </a:rPr>
              <a:t> parametre</a:t>
            </a:r>
            <a:r>
              <a:rPr sz="1200" spc="-25" dirty="0">
                <a:solidFill>
                  <a:srgbClr val="546201"/>
                </a:solidFill>
                <a:latin typeface="Arial"/>
                <a:cs typeface="Arial"/>
              </a:rPr>
              <a:t> </a:t>
            </a:r>
            <a:r>
              <a:rPr sz="1200" dirty="0">
                <a:solidFill>
                  <a:srgbClr val="546201"/>
                </a:solidFill>
                <a:latin typeface="Arial"/>
                <a:cs typeface="Arial"/>
              </a:rPr>
              <a:t>for</a:t>
            </a:r>
            <a:r>
              <a:rPr sz="1200" spc="-10" dirty="0">
                <a:solidFill>
                  <a:srgbClr val="546201"/>
                </a:solidFill>
                <a:latin typeface="Arial"/>
                <a:cs typeface="Arial"/>
              </a:rPr>
              <a:t> ressourceforbrug,</a:t>
            </a:r>
            <a:r>
              <a:rPr sz="1200" spc="-30" dirty="0">
                <a:solidFill>
                  <a:srgbClr val="546201"/>
                </a:solidFill>
                <a:latin typeface="Arial"/>
                <a:cs typeface="Arial"/>
              </a:rPr>
              <a:t> </a:t>
            </a:r>
            <a:r>
              <a:rPr sz="1200" dirty="0">
                <a:solidFill>
                  <a:srgbClr val="546201"/>
                </a:solidFill>
                <a:latin typeface="Arial"/>
                <a:cs typeface="Arial"/>
              </a:rPr>
              <a:t>udbytte</a:t>
            </a:r>
            <a:r>
              <a:rPr sz="1200" spc="-15" dirty="0">
                <a:solidFill>
                  <a:srgbClr val="546201"/>
                </a:solidFill>
                <a:latin typeface="Arial"/>
                <a:cs typeface="Arial"/>
              </a:rPr>
              <a:t> </a:t>
            </a:r>
            <a:r>
              <a:rPr sz="1200" dirty="0">
                <a:solidFill>
                  <a:srgbClr val="546201"/>
                </a:solidFill>
                <a:latin typeface="Arial"/>
                <a:cs typeface="Arial"/>
              </a:rPr>
              <a:t>eller</a:t>
            </a:r>
            <a:r>
              <a:rPr sz="1200" spc="-10" dirty="0">
                <a:solidFill>
                  <a:srgbClr val="546201"/>
                </a:solidFill>
                <a:latin typeface="Arial"/>
                <a:cs typeface="Arial"/>
              </a:rPr>
              <a:t> </a:t>
            </a:r>
            <a:r>
              <a:rPr sz="1200" dirty="0">
                <a:solidFill>
                  <a:srgbClr val="546201"/>
                </a:solidFill>
                <a:latin typeface="Arial"/>
                <a:cs typeface="Arial"/>
              </a:rPr>
              <a:t>andet.</a:t>
            </a:r>
            <a:r>
              <a:rPr sz="1200" spc="-30" dirty="0">
                <a:solidFill>
                  <a:srgbClr val="546201"/>
                </a:solidFill>
                <a:latin typeface="Arial"/>
                <a:cs typeface="Arial"/>
              </a:rPr>
              <a:t> </a:t>
            </a:r>
            <a:r>
              <a:rPr sz="1200" dirty="0">
                <a:solidFill>
                  <a:srgbClr val="546201"/>
                </a:solidFill>
                <a:latin typeface="Arial"/>
                <a:cs typeface="Arial"/>
              </a:rPr>
              <a:t>Et</a:t>
            </a:r>
            <a:r>
              <a:rPr sz="1200" spc="10" dirty="0">
                <a:solidFill>
                  <a:srgbClr val="546201"/>
                </a:solidFill>
                <a:latin typeface="Arial"/>
                <a:cs typeface="Arial"/>
              </a:rPr>
              <a:t> </a:t>
            </a:r>
            <a:r>
              <a:rPr sz="1200" dirty="0">
                <a:solidFill>
                  <a:srgbClr val="546201"/>
                </a:solidFill>
                <a:latin typeface="Arial"/>
                <a:cs typeface="Arial"/>
              </a:rPr>
              <a:t>effektmål</a:t>
            </a:r>
            <a:r>
              <a:rPr sz="1200" spc="-35" dirty="0">
                <a:solidFill>
                  <a:srgbClr val="546201"/>
                </a:solidFill>
                <a:latin typeface="Arial"/>
                <a:cs typeface="Arial"/>
              </a:rPr>
              <a:t> </a:t>
            </a:r>
            <a:r>
              <a:rPr sz="1200" spc="-25" dirty="0">
                <a:solidFill>
                  <a:srgbClr val="546201"/>
                </a:solidFill>
                <a:latin typeface="Arial"/>
                <a:cs typeface="Arial"/>
              </a:rPr>
              <a:t>er </a:t>
            </a:r>
            <a:r>
              <a:rPr sz="1200" dirty="0">
                <a:solidFill>
                  <a:srgbClr val="546201"/>
                </a:solidFill>
                <a:latin typeface="Arial"/>
                <a:cs typeface="Arial"/>
              </a:rPr>
              <a:t>således</a:t>
            </a:r>
            <a:r>
              <a:rPr sz="1200" spc="-45" dirty="0">
                <a:solidFill>
                  <a:srgbClr val="546201"/>
                </a:solidFill>
                <a:latin typeface="Arial"/>
                <a:cs typeface="Arial"/>
              </a:rPr>
              <a:t> </a:t>
            </a:r>
            <a:r>
              <a:rPr sz="1200" dirty="0">
                <a:solidFill>
                  <a:srgbClr val="546201"/>
                </a:solidFill>
                <a:latin typeface="Arial"/>
                <a:cs typeface="Arial"/>
              </a:rPr>
              <a:t>typisk</a:t>
            </a:r>
            <a:r>
              <a:rPr sz="1200" spc="-10" dirty="0">
                <a:solidFill>
                  <a:srgbClr val="546201"/>
                </a:solidFill>
                <a:latin typeface="Arial"/>
                <a:cs typeface="Arial"/>
              </a:rPr>
              <a:t> </a:t>
            </a:r>
            <a:r>
              <a:rPr sz="1200" dirty="0">
                <a:solidFill>
                  <a:srgbClr val="546201"/>
                </a:solidFill>
                <a:latin typeface="Arial"/>
                <a:cs typeface="Arial"/>
              </a:rPr>
              <a:t>et</a:t>
            </a:r>
            <a:r>
              <a:rPr sz="1200" spc="-5" dirty="0">
                <a:solidFill>
                  <a:srgbClr val="546201"/>
                </a:solidFill>
                <a:latin typeface="Arial"/>
                <a:cs typeface="Arial"/>
              </a:rPr>
              <a:t> </a:t>
            </a:r>
            <a:r>
              <a:rPr sz="1200" dirty="0">
                <a:solidFill>
                  <a:srgbClr val="546201"/>
                </a:solidFill>
                <a:latin typeface="Arial"/>
                <a:cs typeface="Arial"/>
              </a:rPr>
              <a:t>kvalificeret</a:t>
            </a:r>
            <a:r>
              <a:rPr sz="1200" spc="-30" dirty="0">
                <a:solidFill>
                  <a:srgbClr val="546201"/>
                </a:solidFill>
                <a:latin typeface="Arial"/>
                <a:cs typeface="Arial"/>
              </a:rPr>
              <a:t> </a:t>
            </a:r>
            <a:r>
              <a:rPr sz="1200" dirty="0">
                <a:solidFill>
                  <a:srgbClr val="546201"/>
                </a:solidFill>
                <a:latin typeface="Arial"/>
                <a:cs typeface="Arial"/>
              </a:rPr>
              <a:t>bud</a:t>
            </a:r>
            <a:r>
              <a:rPr sz="1200" spc="-35" dirty="0">
                <a:solidFill>
                  <a:srgbClr val="546201"/>
                </a:solidFill>
                <a:latin typeface="Arial"/>
                <a:cs typeface="Arial"/>
              </a:rPr>
              <a:t> </a:t>
            </a:r>
            <a:r>
              <a:rPr sz="1200" dirty="0">
                <a:solidFill>
                  <a:srgbClr val="546201"/>
                </a:solidFill>
                <a:latin typeface="Arial"/>
                <a:cs typeface="Arial"/>
              </a:rPr>
              <a:t>på</a:t>
            </a:r>
            <a:r>
              <a:rPr sz="1200" spc="-15" dirty="0">
                <a:solidFill>
                  <a:srgbClr val="546201"/>
                </a:solidFill>
                <a:latin typeface="Arial"/>
                <a:cs typeface="Arial"/>
              </a:rPr>
              <a:t> </a:t>
            </a:r>
            <a:r>
              <a:rPr sz="1200" dirty="0">
                <a:solidFill>
                  <a:srgbClr val="546201"/>
                </a:solidFill>
                <a:latin typeface="Arial"/>
                <a:cs typeface="Arial"/>
              </a:rPr>
              <a:t>effekten</a:t>
            </a:r>
            <a:r>
              <a:rPr sz="1200" spc="-55" dirty="0">
                <a:solidFill>
                  <a:srgbClr val="546201"/>
                </a:solidFill>
                <a:latin typeface="Arial"/>
                <a:cs typeface="Arial"/>
              </a:rPr>
              <a:t> </a:t>
            </a:r>
            <a:r>
              <a:rPr sz="1200" dirty="0">
                <a:solidFill>
                  <a:srgbClr val="546201"/>
                </a:solidFill>
                <a:latin typeface="Arial"/>
                <a:cs typeface="Arial"/>
              </a:rPr>
              <a:t>af</a:t>
            </a:r>
            <a:r>
              <a:rPr sz="1200" spc="-5" dirty="0">
                <a:solidFill>
                  <a:srgbClr val="546201"/>
                </a:solidFill>
                <a:latin typeface="Arial"/>
                <a:cs typeface="Arial"/>
              </a:rPr>
              <a:t> </a:t>
            </a:r>
            <a:r>
              <a:rPr sz="1200" dirty="0">
                <a:solidFill>
                  <a:srgbClr val="546201"/>
                </a:solidFill>
                <a:latin typeface="Arial"/>
                <a:cs typeface="Arial"/>
              </a:rPr>
              <a:t>projektet</a:t>
            </a:r>
            <a:r>
              <a:rPr sz="1200" spc="-40" dirty="0">
                <a:solidFill>
                  <a:srgbClr val="546201"/>
                </a:solidFill>
                <a:latin typeface="Arial"/>
                <a:cs typeface="Arial"/>
              </a:rPr>
              <a:t> </a:t>
            </a:r>
            <a:r>
              <a:rPr sz="1200" dirty="0">
                <a:solidFill>
                  <a:srgbClr val="546201"/>
                </a:solidFill>
                <a:latin typeface="Arial"/>
                <a:cs typeface="Arial"/>
              </a:rPr>
              <a:t>på</a:t>
            </a:r>
            <a:r>
              <a:rPr sz="1200" spc="-15" dirty="0">
                <a:solidFill>
                  <a:srgbClr val="546201"/>
                </a:solidFill>
                <a:latin typeface="Arial"/>
                <a:cs typeface="Arial"/>
              </a:rPr>
              <a:t> </a:t>
            </a:r>
            <a:r>
              <a:rPr sz="1200" dirty="0">
                <a:solidFill>
                  <a:srgbClr val="546201"/>
                </a:solidFill>
                <a:latin typeface="Arial"/>
                <a:cs typeface="Arial"/>
              </a:rPr>
              <a:t>bedriftsniveau,</a:t>
            </a:r>
            <a:r>
              <a:rPr sz="1200" spc="-45" dirty="0">
                <a:solidFill>
                  <a:srgbClr val="546201"/>
                </a:solidFill>
                <a:latin typeface="Arial"/>
                <a:cs typeface="Arial"/>
              </a:rPr>
              <a:t> </a:t>
            </a:r>
            <a:r>
              <a:rPr sz="1200" dirty="0">
                <a:solidFill>
                  <a:srgbClr val="546201"/>
                </a:solidFill>
                <a:latin typeface="Arial"/>
                <a:cs typeface="Arial"/>
              </a:rPr>
              <a:t>når</a:t>
            </a:r>
            <a:r>
              <a:rPr sz="1200" spc="-20" dirty="0">
                <a:solidFill>
                  <a:srgbClr val="546201"/>
                </a:solidFill>
                <a:latin typeface="Arial"/>
                <a:cs typeface="Arial"/>
              </a:rPr>
              <a:t> </a:t>
            </a:r>
            <a:r>
              <a:rPr sz="1200" dirty="0">
                <a:solidFill>
                  <a:srgbClr val="546201"/>
                </a:solidFill>
                <a:latin typeface="Arial"/>
                <a:cs typeface="Arial"/>
              </a:rPr>
              <a:t>projektets</a:t>
            </a:r>
            <a:r>
              <a:rPr sz="1200" spc="-45" dirty="0">
                <a:solidFill>
                  <a:srgbClr val="546201"/>
                </a:solidFill>
                <a:latin typeface="Arial"/>
                <a:cs typeface="Arial"/>
              </a:rPr>
              <a:t> </a:t>
            </a:r>
            <a:r>
              <a:rPr sz="1200" dirty="0">
                <a:solidFill>
                  <a:srgbClr val="546201"/>
                </a:solidFill>
                <a:latin typeface="Arial"/>
                <a:cs typeface="Arial"/>
              </a:rPr>
              <a:t>resultater</a:t>
            </a:r>
            <a:r>
              <a:rPr sz="1200" spc="-35" dirty="0">
                <a:solidFill>
                  <a:srgbClr val="546201"/>
                </a:solidFill>
                <a:latin typeface="Arial"/>
                <a:cs typeface="Arial"/>
              </a:rPr>
              <a:t> </a:t>
            </a:r>
            <a:r>
              <a:rPr sz="1200" dirty="0">
                <a:solidFill>
                  <a:srgbClr val="546201"/>
                </a:solidFill>
                <a:latin typeface="Arial"/>
                <a:cs typeface="Arial"/>
              </a:rPr>
              <a:t>er</a:t>
            </a:r>
            <a:r>
              <a:rPr sz="1200" spc="-15" dirty="0">
                <a:solidFill>
                  <a:srgbClr val="546201"/>
                </a:solidFill>
                <a:latin typeface="Arial"/>
                <a:cs typeface="Arial"/>
              </a:rPr>
              <a:t> </a:t>
            </a:r>
            <a:r>
              <a:rPr sz="1200" dirty="0">
                <a:solidFill>
                  <a:srgbClr val="546201"/>
                </a:solidFill>
                <a:latin typeface="Arial"/>
                <a:cs typeface="Arial"/>
              </a:rPr>
              <a:t>spredt</a:t>
            </a:r>
            <a:r>
              <a:rPr sz="1200" spc="-25" dirty="0">
                <a:solidFill>
                  <a:srgbClr val="546201"/>
                </a:solidFill>
                <a:latin typeface="Arial"/>
                <a:cs typeface="Arial"/>
              </a:rPr>
              <a:t> og </a:t>
            </a:r>
            <a:r>
              <a:rPr sz="1200" spc="-10" dirty="0" err="1">
                <a:solidFill>
                  <a:srgbClr val="546201"/>
                </a:solidFill>
                <a:latin typeface="Arial"/>
                <a:cs typeface="Arial"/>
              </a:rPr>
              <a:t>implementeret</a:t>
            </a:r>
            <a:endParaRPr sz="1200" dirty="0">
              <a:latin typeface="Arial"/>
              <a:cs typeface="Arial"/>
            </a:endParaRPr>
          </a:p>
        </p:txBody>
      </p:sp>
      <p:sp>
        <p:nvSpPr>
          <p:cNvPr id="10" name="object 10"/>
          <p:cNvSpPr txBox="1"/>
          <p:nvPr/>
        </p:nvSpPr>
        <p:spPr>
          <a:xfrm>
            <a:off x="611865" y="4645063"/>
            <a:ext cx="8411845" cy="57404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46201"/>
                </a:solidFill>
                <a:latin typeface="Arial"/>
                <a:cs typeface="Arial"/>
              </a:rPr>
              <a:t>Kvalificerede</a:t>
            </a:r>
            <a:r>
              <a:rPr sz="1200" b="1" spc="-50" dirty="0">
                <a:solidFill>
                  <a:srgbClr val="546201"/>
                </a:solidFill>
                <a:latin typeface="Arial"/>
                <a:cs typeface="Arial"/>
              </a:rPr>
              <a:t> </a:t>
            </a:r>
            <a:r>
              <a:rPr sz="1200" b="1" dirty="0">
                <a:solidFill>
                  <a:srgbClr val="546201"/>
                </a:solidFill>
                <a:latin typeface="Arial"/>
                <a:cs typeface="Arial"/>
              </a:rPr>
              <a:t>begrundelser</a:t>
            </a:r>
            <a:r>
              <a:rPr sz="1200" b="1" spc="-55" dirty="0">
                <a:solidFill>
                  <a:srgbClr val="546201"/>
                </a:solidFill>
                <a:latin typeface="Arial"/>
                <a:cs typeface="Arial"/>
              </a:rPr>
              <a:t> </a:t>
            </a:r>
            <a:r>
              <a:rPr sz="1200" b="1" dirty="0">
                <a:solidFill>
                  <a:srgbClr val="546201"/>
                </a:solidFill>
                <a:latin typeface="Arial"/>
                <a:cs typeface="Arial"/>
              </a:rPr>
              <a:t>for</a:t>
            </a:r>
            <a:r>
              <a:rPr sz="1200" b="1" spc="-15" dirty="0">
                <a:solidFill>
                  <a:srgbClr val="546201"/>
                </a:solidFill>
                <a:latin typeface="Arial"/>
                <a:cs typeface="Arial"/>
              </a:rPr>
              <a:t> </a:t>
            </a:r>
            <a:r>
              <a:rPr sz="1200" b="1" dirty="0">
                <a:solidFill>
                  <a:srgbClr val="546201"/>
                </a:solidFill>
                <a:latin typeface="Arial"/>
                <a:cs typeface="Arial"/>
              </a:rPr>
              <a:t>resultater</a:t>
            </a:r>
            <a:r>
              <a:rPr sz="1200" b="1" spc="-60" dirty="0">
                <a:solidFill>
                  <a:srgbClr val="546201"/>
                </a:solidFill>
                <a:latin typeface="Arial"/>
                <a:cs typeface="Arial"/>
              </a:rPr>
              <a:t> </a:t>
            </a:r>
            <a:r>
              <a:rPr sz="1200" b="1" dirty="0">
                <a:solidFill>
                  <a:srgbClr val="546201"/>
                </a:solidFill>
                <a:latin typeface="Arial"/>
                <a:cs typeface="Arial"/>
              </a:rPr>
              <a:t>og</a:t>
            </a:r>
            <a:r>
              <a:rPr sz="1200" b="1" spc="-20" dirty="0">
                <a:solidFill>
                  <a:srgbClr val="546201"/>
                </a:solidFill>
                <a:latin typeface="Arial"/>
                <a:cs typeface="Arial"/>
              </a:rPr>
              <a:t> </a:t>
            </a:r>
            <a:r>
              <a:rPr sz="1200" b="1" spc="-10" dirty="0">
                <a:solidFill>
                  <a:srgbClr val="546201"/>
                </a:solidFill>
                <a:latin typeface="Arial"/>
                <a:cs typeface="Arial"/>
              </a:rPr>
              <a:t>effekter</a:t>
            </a:r>
            <a:endParaRPr sz="1200" dirty="0">
              <a:latin typeface="Arial"/>
              <a:cs typeface="Arial"/>
            </a:endParaRPr>
          </a:p>
          <a:p>
            <a:pPr marL="12700" marR="5080">
              <a:lnSpc>
                <a:spcPct val="100000"/>
              </a:lnSpc>
            </a:pPr>
            <a:r>
              <a:rPr sz="1200" dirty="0">
                <a:solidFill>
                  <a:srgbClr val="546201"/>
                </a:solidFill>
                <a:latin typeface="Arial"/>
                <a:cs typeface="Arial"/>
              </a:rPr>
              <a:t>I</a:t>
            </a:r>
            <a:r>
              <a:rPr sz="1200" spc="-15" dirty="0">
                <a:solidFill>
                  <a:srgbClr val="546201"/>
                </a:solidFill>
                <a:latin typeface="Arial"/>
                <a:cs typeface="Arial"/>
              </a:rPr>
              <a:t> </a:t>
            </a:r>
            <a:r>
              <a:rPr sz="1200" dirty="0">
                <a:solidFill>
                  <a:srgbClr val="546201"/>
                </a:solidFill>
                <a:latin typeface="Arial"/>
                <a:cs typeface="Arial"/>
              </a:rPr>
              <a:t>ansøgningen</a:t>
            </a:r>
            <a:r>
              <a:rPr sz="1200" spc="-55" dirty="0">
                <a:solidFill>
                  <a:srgbClr val="546201"/>
                </a:solidFill>
                <a:latin typeface="Arial"/>
                <a:cs typeface="Arial"/>
              </a:rPr>
              <a:t> </a:t>
            </a:r>
            <a:r>
              <a:rPr sz="1200" dirty="0">
                <a:solidFill>
                  <a:srgbClr val="546201"/>
                </a:solidFill>
                <a:latin typeface="Arial"/>
                <a:cs typeface="Arial"/>
              </a:rPr>
              <a:t>redegøres</a:t>
            </a:r>
            <a:r>
              <a:rPr sz="1200" spc="-25" dirty="0">
                <a:solidFill>
                  <a:srgbClr val="546201"/>
                </a:solidFill>
                <a:latin typeface="Arial"/>
                <a:cs typeface="Arial"/>
              </a:rPr>
              <a:t> </a:t>
            </a:r>
            <a:r>
              <a:rPr sz="1200" dirty="0">
                <a:solidFill>
                  <a:srgbClr val="546201"/>
                </a:solidFill>
                <a:latin typeface="Arial"/>
                <a:cs typeface="Arial"/>
              </a:rPr>
              <a:t>der</a:t>
            </a:r>
            <a:r>
              <a:rPr sz="1200" spc="-30" dirty="0">
                <a:solidFill>
                  <a:srgbClr val="546201"/>
                </a:solidFill>
                <a:latin typeface="Arial"/>
                <a:cs typeface="Arial"/>
              </a:rPr>
              <a:t> </a:t>
            </a:r>
            <a:r>
              <a:rPr sz="1200" spc="-10" dirty="0">
                <a:solidFill>
                  <a:srgbClr val="546201"/>
                </a:solidFill>
                <a:latin typeface="Arial"/>
                <a:cs typeface="Arial"/>
              </a:rPr>
              <a:t>for,</a:t>
            </a:r>
            <a:r>
              <a:rPr sz="1200" spc="-35" dirty="0">
                <a:solidFill>
                  <a:srgbClr val="546201"/>
                </a:solidFill>
                <a:latin typeface="Arial"/>
                <a:cs typeface="Arial"/>
              </a:rPr>
              <a:t> </a:t>
            </a:r>
            <a:r>
              <a:rPr sz="1200" dirty="0">
                <a:solidFill>
                  <a:srgbClr val="546201"/>
                </a:solidFill>
                <a:latin typeface="Arial"/>
                <a:cs typeface="Arial"/>
              </a:rPr>
              <a:t>hvorfor</a:t>
            </a:r>
            <a:r>
              <a:rPr sz="1200" spc="-30" dirty="0">
                <a:solidFill>
                  <a:srgbClr val="546201"/>
                </a:solidFill>
                <a:latin typeface="Arial"/>
                <a:cs typeface="Arial"/>
              </a:rPr>
              <a:t> </a:t>
            </a:r>
            <a:r>
              <a:rPr sz="1200" dirty="0">
                <a:solidFill>
                  <a:srgbClr val="546201"/>
                </a:solidFill>
                <a:latin typeface="Arial"/>
                <a:cs typeface="Arial"/>
              </a:rPr>
              <a:t>det</a:t>
            </a:r>
            <a:r>
              <a:rPr sz="1200" spc="-35" dirty="0">
                <a:solidFill>
                  <a:srgbClr val="546201"/>
                </a:solidFill>
                <a:latin typeface="Arial"/>
                <a:cs typeface="Arial"/>
              </a:rPr>
              <a:t> </a:t>
            </a:r>
            <a:r>
              <a:rPr sz="1200" dirty="0">
                <a:solidFill>
                  <a:srgbClr val="546201"/>
                </a:solidFill>
                <a:latin typeface="Arial"/>
                <a:cs typeface="Arial"/>
              </a:rPr>
              <a:t>er</a:t>
            </a:r>
            <a:r>
              <a:rPr sz="1200" spc="-20" dirty="0">
                <a:solidFill>
                  <a:srgbClr val="546201"/>
                </a:solidFill>
                <a:latin typeface="Arial"/>
                <a:cs typeface="Arial"/>
              </a:rPr>
              <a:t> </a:t>
            </a:r>
            <a:r>
              <a:rPr sz="1200" dirty="0">
                <a:solidFill>
                  <a:srgbClr val="546201"/>
                </a:solidFill>
                <a:latin typeface="Arial"/>
                <a:cs typeface="Arial"/>
              </a:rPr>
              <a:t>sandsynligt,</a:t>
            </a:r>
            <a:r>
              <a:rPr sz="1200" spc="-30" dirty="0">
                <a:solidFill>
                  <a:srgbClr val="546201"/>
                </a:solidFill>
                <a:latin typeface="Arial"/>
                <a:cs typeface="Arial"/>
              </a:rPr>
              <a:t> </a:t>
            </a:r>
            <a:r>
              <a:rPr sz="1200" dirty="0">
                <a:solidFill>
                  <a:srgbClr val="546201"/>
                </a:solidFill>
                <a:latin typeface="Arial"/>
                <a:cs typeface="Arial"/>
              </a:rPr>
              <a:t>at</a:t>
            </a:r>
            <a:r>
              <a:rPr sz="1200" spc="-25" dirty="0">
                <a:solidFill>
                  <a:srgbClr val="546201"/>
                </a:solidFill>
                <a:latin typeface="Arial"/>
                <a:cs typeface="Arial"/>
              </a:rPr>
              <a:t> </a:t>
            </a:r>
            <a:r>
              <a:rPr sz="1200" dirty="0">
                <a:solidFill>
                  <a:srgbClr val="546201"/>
                </a:solidFill>
                <a:latin typeface="Arial"/>
                <a:cs typeface="Arial"/>
              </a:rPr>
              <a:t>de</a:t>
            </a:r>
            <a:r>
              <a:rPr sz="1200" spc="-20" dirty="0">
                <a:solidFill>
                  <a:srgbClr val="546201"/>
                </a:solidFill>
                <a:latin typeface="Arial"/>
                <a:cs typeface="Arial"/>
              </a:rPr>
              <a:t> </a:t>
            </a:r>
            <a:r>
              <a:rPr sz="1200" dirty="0">
                <a:solidFill>
                  <a:srgbClr val="546201"/>
                </a:solidFill>
                <a:latin typeface="Arial"/>
                <a:cs typeface="Arial"/>
              </a:rPr>
              <a:t>planlagte</a:t>
            </a:r>
            <a:r>
              <a:rPr sz="1200" spc="-60" dirty="0">
                <a:solidFill>
                  <a:srgbClr val="546201"/>
                </a:solidFill>
                <a:latin typeface="Arial"/>
                <a:cs typeface="Arial"/>
              </a:rPr>
              <a:t> </a:t>
            </a:r>
            <a:r>
              <a:rPr sz="1200" dirty="0">
                <a:solidFill>
                  <a:srgbClr val="546201"/>
                </a:solidFill>
                <a:latin typeface="Arial"/>
                <a:cs typeface="Arial"/>
              </a:rPr>
              <a:t>aktiviteter</a:t>
            </a:r>
            <a:r>
              <a:rPr sz="1200" spc="-30" dirty="0">
                <a:solidFill>
                  <a:srgbClr val="546201"/>
                </a:solidFill>
                <a:latin typeface="Arial"/>
                <a:cs typeface="Arial"/>
              </a:rPr>
              <a:t> </a:t>
            </a:r>
            <a:r>
              <a:rPr sz="1200" dirty="0">
                <a:solidFill>
                  <a:srgbClr val="546201"/>
                </a:solidFill>
                <a:latin typeface="Arial"/>
                <a:cs typeface="Arial"/>
              </a:rPr>
              <a:t>vil</a:t>
            </a:r>
            <a:r>
              <a:rPr sz="1200" spc="-5" dirty="0">
                <a:solidFill>
                  <a:srgbClr val="546201"/>
                </a:solidFill>
                <a:latin typeface="Arial"/>
                <a:cs typeface="Arial"/>
              </a:rPr>
              <a:t> </a:t>
            </a:r>
            <a:r>
              <a:rPr sz="1200" dirty="0">
                <a:solidFill>
                  <a:srgbClr val="546201"/>
                </a:solidFill>
                <a:latin typeface="Arial"/>
                <a:cs typeface="Arial"/>
              </a:rPr>
              <a:t>medføre</a:t>
            </a:r>
            <a:r>
              <a:rPr sz="1200" spc="-45" dirty="0">
                <a:solidFill>
                  <a:srgbClr val="546201"/>
                </a:solidFill>
                <a:latin typeface="Arial"/>
                <a:cs typeface="Arial"/>
              </a:rPr>
              <a:t> </a:t>
            </a:r>
            <a:r>
              <a:rPr sz="1200" dirty="0">
                <a:solidFill>
                  <a:srgbClr val="546201"/>
                </a:solidFill>
                <a:latin typeface="Arial"/>
                <a:cs typeface="Arial"/>
              </a:rPr>
              <a:t>de</a:t>
            </a:r>
            <a:r>
              <a:rPr sz="1200" spc="-20" dirty="0">
                <a:solidFill>
                  <a:srgbClr val="546201"/>
                </a:solidFill>
                <a:latin typeface="Arial"/>
                <a:cs typeface="Arial"/>
              </a:rPr>
              <a:t> </a:t>
            </a:r>
            <a:r>
              <a:rPr sz="1200" dirty="0">
                <a:solidFill>
                  <a:srgbClr val="546201"/>
                </a:solidFill>
                <a:latin typeface="Arial"/>
                <a:cs typeface="Arial"/>
              </a:rPr>
              <a:t>forventede</a:t>
            </a:r>
            <a:r>
              <a:rPr sz="1200" spc="-55" dirty="0">
                <a:solidFill>
                  <a:srgbClr val="546201"/>
                </a:solidFill>
                <a:latin typeface="Arial"/>
                <a:cs typeface="Arial"/>
              </a:rPr>
              <a:t> </a:t>
            </a:r>
            <a:r>
              <a:rPr sz="1200" spc="-10" dirty="0">
                <a:solidFill>
                  <a:srgbClr val="546201"/>
                </a:solidFill>
                <a:latin typeface="Arial"/>
                <a:cs typeface="Arial"/>
              </a:rPr>
              <a:t>umiddelbare </a:t>
            </a:r>
            <a:r>
              <a:rPr sz="1200" dirty="0">
                <a:solidFill>
                  <a:srgbClr val="546201"/>
                </a:solidFill>
                <a:latin typeface="Arial"/>
                <a:cs typeface="Arial"/>
              </a:rPr>
              <a:t>resultater</a:t>
            </a:r>
            <a:r>
              <a:rPr sz="1200" spc="-40" dirty="0">
                <a:solidFill>
                  <a:srgbClr val="546201"/>
                </a:solidFill>
                <a:latin typeface="Arial"/>
                <a:cs typeface="Arial"/>
              </a:rPr>
              <a:t> </a:t>
            </a:r>
            <a:r>
              <a:rPr sz="1200" dirty="0">
                <a:solidFill>
                  <a:srgbClr val="546201"/>
                </a:solidFill>
                <a:latin typeface="Arial"/>
                <a:cs typeface="Arial"/>
              </a:rPr>
              <a:t>og</a:t>
            </a:r>
            <a:r>
              <a:rPr sz="1200" spc="-30" dirty="0">
                <a:solidFill>
                  <a:srgbClr val="546201"/>
                </a:solidFill>
                <a:latin typeface="Arial"/>
                <a:cs typeface="Arial"/>
              </a:rPr>
              <a:t> </a:t>
            </a:r>
            <a:r>
              <a:rPr sz="1200" dirty="0">
                <a:solidFill>
                  <a:srgbClr val="546201"/>
                </a:solidFill>
                <a:latin typeface="Arial"/>
                <a:cs typeface="Arial"/>
              </a:rPr>
              <a:t>kunne</a:t>
            </a:r>
            <a:r>
              <a:rPr sz="1200" spc="-40" dirty="0">
                <a:solidFill>
                  <a:srgbClr val="546201"/>
                </a:solidFill>
                <a:latin typeface="Arial"/>
                <a:cs typeface="Arial"/>
              </a:rPr>
              <a:t> </a:t>
            </a:r>
            <a:r>
              <a:rPr sz="1200" dirty="0">
                <a:solidFill>
                  <a:srgbClr val="546201"/>
                </a:solidFill>
                <a:latin typeface="Arial"/>
                <a:cs typeface="Arial"/>
              </a:rPr>
              <a:t>give anledning</a:t>
            </a:r>
            <a:r>
              <a:rPr sz="1200" spc="-55" dirty="0">
                <a:solidFill>
                  <a:srgbClr val="546201"/>
                </a:solidFill>
                <a:latin typeface="Arial"/>
                <a:cs typeface="Arial"/>
              </a:rPr>
              <a:t> </a:t>
            </a:r>
            <a:r>
              <a:rPr sz="1200" dirty="0">
                <a:solidFill>
                  <a:srgbClr val="546201"/>
                </a:solidFill>
                <a:latin typeface="Arial"/>
                <a:cs typeface="Arial"/>
              </a:rPr>
              <a:t>til</a:t>
            </a:r>
            <a:r>
              <a:rPr sz="1200" spc="-15" dirty="0">
                <a:solidFill>
                  <a:srgbClr val="546201"/>
                </a:solidFill>
                <a:latin typeface="Arial"/>
                <a:cs typeface="Arial"/>
              </a:rPr>
              <a:t> </a:t>
            </a:r>
            <a:r>
              <a:rPr sz="1200" dirty="0">
                <a:solidFill>
                  <a:srgbClr val="546201"/>
                </a:solidFill>
                <a:latin typeface="Arial"/>
                <a:cs typeface="Arial"/>
              </a:rPr>
              <a:t>de</a:t>
            </a:r>
            <a:r>
              <a:rPr sz="1200" spc="-15" dirty="0">
                <a:solidFill>
                  <a:srgbClr val="546201"/>
                </a:solidFill>
                <a:latin typeface="Arial"/>
                <a:cs typeface="Arial"/>
              </a:rPr>
              <a:t> </a:t>
            </a:r>
            <a:r>
              <a:rPr sz="1200" dirty="0">
                <a:solidFill>
                  <a:srgbClr val="546201"/>
                </a:solidFill>
                <a:latin typeface="Arial"/>
                <a:cs typeface="Arial"/>
              </a:rPr>
              <a:t>forventede</a:t>
            </a:r>
            <a:r>
              <a:rPr sz="1200" spc="-20" dirty="0">
                <a:solidFill>
                  <a:srgbClr val="546201"/>
                </a:solidFill>
                <a:latin typeface="Arial"/>
                <a:cs typeface="Arial"/>
              </a:rPr>
              <a:t> </a:t>
            </a:r>
            <a:r>
              <a:rPr sz="1200" dirty="0">
                <a:solidFill>
                  <a:srgbClr val="546201"/>
                </a:solidFill>
                <a:latin typeface="Arial"/>
                <a:cs typeface="Arial"/>
              </a:rPr>
              <a:t>effekter</a:t>
            </a:r>
            <a:r>
              <a:rPr sz="1200" spc="-50" dirty="0">
                <a:solidFill>
                  <a:srgbClr val="546201"/>
                </a:solidFill>
                <a:latin typeface="Arial"/>
                <a:cs typeface="Arial"/>
              </a:rPr>
              <a:t> </a:t>
            </a:r>
            <a:r>
              <a:rPr sz="1200" dirty="0">
                <a:solidFill>
                  <a:srgbClr val="546201"/>
                </a:solidFill>
                <a:latin typeface="Arial"/>
                <a:cs typeface="Arial"/>
              </a:rPr>
              <a:t>på</a:t>
            </a:r>
            <a:r>
              <a:rPr sz="1200" spc="-15" dirty="0">
                <a:solidFill>
                  <a:srgbClr val="546201"/>
                </a:solidFill>
                <a:latin typeface="Arial"/>
                <a:cs typeface="Arial"/>
              </a:rPr>
              <a:t> </a:t>
            </a:r>
            <a:r>
              <a:rPr sz="1200" dirty="0">
                <a:solidFill>
                  <a:srgbClr val="546201"/>
                </a:solidFill>
                <a:latin typeface="Arial"/>
                <a:cs typeface="Arial"/>
              </a:rPr>
              <a:t>for</a:t>
            </a:r>
            <a:r>
              <a:rPr sz="1200" spc="-30" dirty="0">
                <a:solidFill>
                  <a:srgbClr val="546201"/>
                </a:solidFill>
                <a:latin typeface="Arial"/>
                <a:cs typeface="Arial"/>
              </a:rPr>
              <a:t> </a:t>
            </a:r>
            <a:r>
              <a:rPr sz="1200" dirty="0">
                <a:solidFill>
                  <a:srgbClr val="546201"/>
                </a:solidFill>
                <a:latin typeface="Arial"/>
                <a:cs typeface="Arial"/>
              </a:rPr>
              <a:t>eksempel</a:t>
            </a:r>
            <a:r>
              <a:rPr sz="1200" spc="-50" dirty="0">
                <a:solidFill>
                  <a:srgbClr val="546201"/>
                </a:solidFill>
                <a:latin typeface="Arial"/>
                <a:cs typeface="Arial"/>
              </a:rPr>
              <a:t> </a:t>
            </a:r>
            <a:r>
              <a:rPr sz="1200" spc="-10" dirty="0">
                <a:solidFill>
                  <a:srgbClr val="546201"/>
                </a:solidFill>
                <a:latin typeface="Arial"/>
                <a:cs typeface="Arial"/>
              </a:rPr>
              <a:t>bedriftsniveau.</a:t>
            </a:r>
            <a:endParaRPr sz="1200" dirty="0">
              <a:latin typeface="Arial"/>
              <a:cs typeface="Arial"/>
            </a:endParaRPr>
          </a:p>
        </p:txBody>
      </p:sp>
      <p:pic>
        <p:nvPicPr>
          <p:cNvPr id="13" name="Billede 12" descr="Et billede, der indeholder Font/skrifttype, typografi, tekst, hvid&#10;&#10;Automatisk genereret beskrivelse">
            <a:extLst>
              <a:ext uri="{FF2B5EF4-FFF2-40B4-BE49-F238E27FC236}">
                <a16:creationId xmlns:a16="http://schemas.microsoft.com/office/drawing/2014/main" id="{17710FB5-2116-C215-54FC-19D65A94A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udendørs, græsgang, græsmark, vand&#10;&#10;Automatisk genereret beskrivelse">
            <a:extLst>
              <a:ext uri="{FF2B5EF4-FFF2-40B4-BE49-F238E27FC236}">
                <a16:creationId xmlns:a16="http://schemas.microsoft.com/office/drawing/2014/main" id="{43082379-D98A-784A-F0A0-5D65599A46D3}"/>
              </a:ext>
            </a:extLst>
          </p:cNvPr>
          <p:cNvPicPr>
            <a:picLocks noChangeAspect="1"/>
          </p:cNvPicPr>
          <p:nvPr/>
        </p:nvPicPr>
        <p:blipFill>
          <a:blip r:embed="rId2" cstate="print">
            <a:extLst>
              <a:ext uri="{28A0092B-C50C-407E-A947-70E740481C1C}">
                <a14:useLocalDpi xmlns:a14="http://schemas.microsoft.com/office/drawing/2010/main" val="0"/>
              </a:ext>
            </a:extLst>
          </a:blip>
          <a:srcRect t="8582" b="15682"/>
          <a:stretch/>
        </p:blipFill>
        <p:spPr>
          <a:xfrm>
            <a:off x="0" y="-34212"/>
            <a:ext cx="12192000" cy="6154576"/>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11</a:t>
            </a:fld>
            <a:endParaRPr spc="-25" dirty="0"/>
          </a:p>
        </p:txBody>
      </p:sp>
      <p:pic>
        <p:nvPicPr>
          <p:cNvPr id="6" name="Billede 5" descr="Et billede, der indeholder Font/skrifttype, typografi, tekst, hvid&#10;&#10;Automatisk genereret beskrivelse">
            <a:extLst>
              <a:ext uri="{FF2B5EF4-FFF2-40B4-BE49-F238E27FC236}">
                <a16:creationId xmlns:a16="http://schemas.microsoft.com/office/drawing/2014/main" id="{CCAD3815-C1E9-263D-3882-E2A5C0DE7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
        <p:nvSpPr>
          <p:cNvPr id="8" name="Rektangel 7">
            <a:extLst>
              <a:ext uri="{FF2B5EF4-FFF2-40B4-BE49-F238E27FC236}">
                <a16:creationId xmlns:a16="http://schemas.microsoft.com/office/drawing/2014/main" id="{DF6F6230-1917-1F8F-79FD-9F1D29EC1882}"/>
              </a:ext>
            </a:extLst>
          </p:cNvPr>
          <p:cNvSpPr/>
          <p:nvPr/>
        </p:nvSpPr>
        <p:spPr>
          <a:xfrm>
            <a:off x="0" y="2320468"/>
            <a:ext cx="12192000" cy="2162129"/>
          </a:xfrm>
          <a:prstGeom prst="rect">
            <a:avLst/>
          </a:prstGeom>
          <a:solidFill>
            <a:schemeClr val="bg1">
              <a:alpha val="541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b="1" dirty="0">
              <a:solidFill>
                <a:schemeClr val="tx1"/>
              </a:solidFill>
            </a:endParaRPr>
          </a:p>
        </p:txBody>
      </p:sp>
      <p:sp>
        <p:nvSpPr>
          <p:cNvPr id="2" name="object 2"/>
          <p:cNvSpPr txBox="1"/>
          <p:nvPr/>
        </p:nvSpPr>
        <p:spPr>
          <a:xfrm>
            <a:off x="2648746" y="3144676"/>
            <a:ext cx="2192655" cy="513715"/>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chemeClr val="tx1"/>
                </a:solidFill>
                <a:latin typeface="Arial"/>
                <a:cs typeface="Arial"/>
              </a:rPr>
              <a:t>Opfølgning</a:t>
            </a:r>
            <a:endParaRPr sz="3200" dirty="0">
              <a:solidFill>
                <a:schemeClr val="tx1"/>
              </a:solidFill>
              <a:latin typeface="Arial"/>
              <a:cs typeface="Arial"/>
            </a:endParaRPr>
          </a:p>
        </p:txBody>
      </p:sp>
      <p:sp>
        <p:nvSpPr>
          <p:cNvPr id="3" name="object 3"/>
          <p:cNvSpPr txBox="1">
            <a:spLocks noGrp="1"/>
          </p:cNvSpPr>
          <p:nvPr>
            <p:ph type="title"/>
          </p:nvPr>
        </p:nvSpPr>
        <p:spPr>
          <a:xfrm>
            <a:off x="5464956" y="3135724"/>
            <a:ext cx="3500120"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chemeClr val="tx1"/>
                </a:solidFill>
              </a:rPr>
              <a:t>Støttede</a:t>
            </a:r>
            <a:r>
              <a:rPr sz="3200" spc="-60" dirty="0">
                <a:solidFill>
                  <a:schemeClr val="tx1"/>
                </a:solidFill>
              </a:rPr>
              <a:t> </a:t>
            </a:r>
            <a:r>
              <a:rPr sz="3200" spc="-10" dirty="0">
                <a:solidFill>
                  <a:schemeClr val="tx1"/>
                </a:solidFill>
              </a:rPr>
              <a:t>projekter</a:t>
            </a:r>
            <a:endParaRPr sz="3200" dirty="0">
              <a:solidFill>
                <a:schemeClr val="tx1"/>
              </a:solidFill>
            </a:endParaRPr>
          </a:p>
        </p:txBody>
      </p:sp>
      <p:sp>
        <p:nvSpPr>
          <p:cNvPr id="9" name="object 4">
            <a:extLst>
              <a:ext uri="{FF2B5EF4-FFF2-40B4-BE49-F238E27FC236}">
                <a16:creationId xmlns:a16="http://schemas.microsoft.com/office/drawing/2014/main" id="{A61FA5F6-0B77-3D67-FB4E-06296A988A94}"/>
              </a:ext>
            </a:extLst>
          </p:cNvPr>
          <p:cNvSpPr/>
          <p:nvPr/>
        </p:nvSpPr>
        <p:spPr>
          <a:xfrm rot="16200000" flipV="1">
            <a:off x="4175535" y="3303868"/>
            <a:ext cx="1759959" cy="195327"/>
          </a:xfrm>
          <a:custGeom>
            <a:avLst/>
            <a:gdLst/>
            <a:ahLst/>
            <a:cxnLst/>
            <a:rect l="l" t="t" r="r" b="b"/>
            <a:pathLst>
              <a:path w="8916035">
                <a:moveTo>
                  <a:pt x="8915615" y="0"/>
                </a:moveTo>
                <a:lnTo>
                  <a:pt x="0" y="0"/>
                </a:lnTo>
              </a:path>
            </a:pathLst>
          </a:custGeom>
          <a:ln w="34925">
            <a:solidFill>
              <a:schemeClr val="accent3">
                <a:lumMod val="50000"/>
              </a:schemeClr>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5122" y="1329689"/>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35255">
              <a:lnSpc>
                <a:spcPct val="100000"/>
              </a:lnSpc>
              <a:spcBef>
                <a:spcPts val="105"/>
              </a:spcBef>
            </a:pPr>
            <a:r>
              <a:rPr sz="3200" spc="-10" dirty="0"/>
              <a:t>Opfølgning</a:t>
            </a:r>
            <a:endParaRPr sz="320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12</a:t>
            </a:fld>
            <a:endParaRPr spc="-25" dirty="0"/>
          </a:p>
        </p:txBody>
      </p:sp>
      <p:sp>
        <p:nvSpPr>
          <p:cNvPr id="4" name="object 4"/>
          <p:cNvSpPr txBox="1"/>
          <p:nvPr/>
        </p:nvSpPr>
        <p:spPr>
          <a:xfrm>
            <a:off x="678816" y="1659582"/>
            <a:ext cx="10141584" cy="444352"/>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546201"/>
                </a:solidFill>
                <a:latin typeface="Arial"/>
                <a:cs typeface="Arial"/>
              </a:rPr>
              <a:t>Fonden</a:t>
            </a:r>
            <a:r>
              <a:rPr sz="1400" spc="-45" dirty="0">
                <a:solidFill>
                  <a:srgbClr val="546201"/>
                </a:solidFill>
                <a:latin typeface="Arial"/>
                <a:cs typeface="Arial"/>
              </a:rPr>
              <a:t> </a:t>
            </a:r>
            <a:r>
              <a:rPr sz="1400" dirty="0">
                <a:solidFill>
                  <a:srgbClr val="546201"/>
                </a:solidFill>
                <a:latin typeface="Arial"/>
                <a:cs typeface="Arial"/>
              </a:rPr>
              <a:t>lægger</a:t>
            </a:r>
            <a:r>
              <a:rPr sz="1400" spc="-30" dirty="0">
                <a:solidFill>
                  <a:srgbClr val="546201"/>
                </a:solidFill>
                <a:latin typeface="Arial"/>
                <a:cs typeface="Arial"/>
              </a:rPr>
              <a:t> </a:t>
            </a:r>
            <a:r>
              <a:rPr sz="1400" dirty="0">
                <a:solidFill>
                  <a:srgbClr val="546201"/>
                </a:solidFill>
                <a:latin typeface="Arial"/>
                <a:cs typeface="Arial"/>
              </a:rPr>
              <a:t>vægt</a:t>
            </a:r>
            <a:r>
              <a:rPr sz="1400" spc="-5" dirty="0">
                <a:solidFill>
                  <a:srgbClr val="546201"/>
                </a:solidFill>
                <a:latin typeface="Arial"/>
                <a:cs typeface="Arial"/>
              </a:rPr>
              <a:t> </a:t>
            </a:r>
            <a:r>
              <a:rPr sz="1400" dirty="0">
                <a:solidFill>
                  <a:srgbClr val="546201"/>
                </a:solidFill>
                <a:latin typeface="Arial"/>
                <a:cs typeface="Arial"/>
              </a:rPr>
              <a:t>på,</a:t>
            </a:r>
            <a:r>
              <a:rPr sz="1400" spc="-35" dirty="0">
                <a:solidFill>
                  <a:srgbClr val="546201"/>
                </a:solidFill>
                <a:latin typeface="Arial"/>
                <a:cs typeface="Arial"/>
              </a:rPr>
              <a:t> </a:t>
            </a:r>
            <a:r>
              <a:rPr sz="1400" dirty="0">
                <a:solidFill>
                  <a:srgbClr val="546201"/>
                </a:solidFill>
                <a:latin typeface="Arial"/>
                <a:cs typeface="Arial"/>
              </a:rPr>
              <a:t>at</a:t>
            </a:r>
            <a:r>
              <a:rPr sz="1400" spc="-25" dirty="0">
                <a:solidFill>
                  <a:srgbClr val="546201"/>
                </a:solidFill>
                <a:latin typeface="Arial"/>
                <a:cs typeface="Arial"/>
              </a:rPr>
              <a:t> </a:t>
            </a:r>
            <a:r>
              <a:rPr sz="1400" dirty="0">
                <a:solidFill>
                  <a:srgbClr val="546201"/>
                </a:solidFill>
                <a:latin typeface="Arial"/>
                <a:cs typeface="Arial"/>
              </a:rPr>
              <a:t>de</a:t>
            </a:r>
            <a:r>
              <a:rPr sz="1400" spc="-25" dirty="0">
                <a:solidFill>
                  <a:srgbClr val="546201"/>
                </a:solidFill>
                <a:latin typeface="Arial"/>
                <a:cs typeface="Arial"/>
              </a:rPr>
              <a:t> </a:t>
            </a:r>
            <a:r>
              <a:rPr sz="1400" dirty="0">
                <a:solidFill>
                  <a:srgbClr val="546201"/>
                </a:solidFill>
                <a:latin typeface="Arial"/>
                <a:cs typeface="Arial"/>
              </a:rPr>
              <a:t>støttede</a:t>
            </a:r>
            <a:r>
              <a:rPr sz="1400" spc="-55" dirty="0">
                <a:solidFill>
                  <a:srgbClr val="546201"/>
                </a:solidFill>
                <a:latin typeface="Arial"/>
                <a:cs typeface="Arial"/>
              </a:rPr>
              <a:t> </a:t>
            </a:r>
            <a:r>
              <a:rPr sz="1400" dirty="0">
                <a:solidFill>
                  <a:srgbClr val="546201"/>
                </a:solidFill>
                <a:latin typeface="Arial"/>
                <a:cs typeface="Arial"/>
              </a:rPr>
              <a:t>projekter</a:t>
            </a:r>
            <a:r>
              <a:rPr sz="1400" spc="-65" dirty="0">
                <a:solidFill>
                  <a:srgbClr val="546201"/>
                </a:solidFill>
                <a:latin typeface="Arial"/>
                <a:cs typeface="Arial"/>
              </a:rPr>
              <a:t> </a:t>
            </a:r>
            <a:r>
              <a:rPr sz="1400" dirty="0">
                <a:solidFill>
                  <a:srgbClr val="546201"/>
                </a:solidFill>
                <a:latin typeface="Arial"/>
                <a:cs typeface="Arial"/>
              </a:rPr>
              <a:t>skaber</a:t>
            </a:r>
            <a:r>
              <a:rPr sz="1400" spc="-45" dirty="0">
                <a:solidFill>
                  <a:srgbClr val="546201"/>
                </a:solidFill>
                <a:latin typeface="Arial"/>
                <a:cs typeface="Arial"/>
              </a:rPr>
              <a:t> </a:t>
            </a:r>
            <a:r>
              <a:rPr sz="1400" spc="-10" dirty="0">
                <a:solidFill>
                  <a:srgbClr val="546201"/>
                </a:solidFill>
                <a:latin typeface="Arial"/>
                <a:cs typeface="Arial"/>
              </a:rPr>
              <a:t>resultater,</a:t>
            </a:r>
            <a:r>
              <a:rPr sz="1400" spc="-60" dirty="0">
                <a:solidFill>
                  <a:srgbClr val="546201"/>
                </a:solidFill>
                <a:latin typeface="Arial"/>
                <a:cs typeface="Arial"/>
              </a:rPr>
              <a:t> </a:t>
            </a:r>
            <a:r>
              <a:rPr sz="1400" dirty="0">
                <a:solidFill>
                  <a:srgbClr val="546201"/>
                </a:solidFill>
                <a:latin typeface="Arial"/>
                <a:cs typeface="Arial"/>
              </a:rPr>
              <a:t>og</a:t>
            </a:r>
            <a:r>
              <a:rPr sz="1400" spc="-20" dirty="0">
                <a:solidFill>
                  <a:srgbClr val="546201"/>
                </a:solidFill>
                <a:latin typeface="Arial"/>
                <a:cs typeface="Arial"/>
              </a:rPr>
              <a:t> </a:t>
            </a:r>
            <a:r>
              <a:rPr sz="1400" dirty="0">
                <a:solidFill>
                  <a:srgbClr val="546201"/>
                </a:solidFill>
                <a:latin typeface="Arial"/>
                <a:cs typeface="Arial"/>
              </a:rPr>
              <a:t>at</a:t>
            </a:r>
            <a:r>
              <a:rPr sz="1400" spc="-30" dirty="0">
                <a:solidFill>
                  <a:srgbClr val="546201"/>
                </a:solidFill>
                <a:latin typeface="Arial"/>
                <a:cs typeface="Arial"/>
              </a:rPr>
              <a:t> </a:t>
            </a:r>
            <a:r>
              <a:rPr sz="1400" dirty="0">
                <a:solidFill>
                  <a:srgbClr val="546201"/>
                </a:solidFill>
                <a:latin typeface="Arial"/>
                <a:cs typeface="Arial"/>
              </a:rPr>
              <a:t>de</a:t>
            </a:r>
            <a:r>
              <a:rPr sz="1400" spc="-30" dirty="0">
                <a:solidFill>
                  <a:srgbClr val="546201"/>
                </a:solidFill>
                <a:latin typeface="Arial"/>
                <a:cs typeface="Arial"/>
              </a:rPr>
              <a:t> </a:t>
            </a:r>
            <a:r>
              <a:rPr sz="1400" dirty="0">
                <a:solidFill>
                  <a:srgbClr val="546201"/>
                </a:solidFill>
                <a:latin typeface="Arial"/>
                <a:cs typeface="Arial"/>
              </a:rPr>
              <a:t>får</a:t>
            </a:r>
            <a:r>
              <a:rPr sz="1400" spc="-30" dirty="0">
                <a:solidFill>
                  <a:srgbClr val="546201"/>
                </a:solidFill>
                <a:latin typeface="Arial"/>
                <a:cs typeface="Arial"/>
              </a:rPr>
              <a:t> </a:t>
            </a:r>
            <a:r>
              <a:rPr sz="1400" dirty="0">
                <a:solidFill>
                  <a:srgbClr val="546201"/>
                </a:solidFill>
                <a:latin typeface="Arial"/>
                <a:cs typeface="Arial"/>
              </a:rPr>
              <a:t>den</a:t>
            </a:r>
            <a:r>
              <a:rPr sz="1400" spc="-35" dirty="0">
                <a:solidFill>
                  <a:srgbClr val="546201"/>
                </a:solidFill>
                <a:latin typeface="Arial"/>
                <a:cs typeface="Arial"/>
              </a:rPr>
              <a:t> </a:t>
            </a:r>
            <a:r>
              <a:rPr sz="1400" dirty="0" err="1">
                <a:solidFill>
                  <a:srgbClr val="546201"/>
                </a:solidFill>
                <a:latin typeface="Arial"/>
                <a:cs typeface="Arial"/>
              </a:rPr>
              <a:t>ventede</a:t>
            </a:r>
            <a:r>
              <a:rPr sz="1400" spc="-30" dirty="0">
                <a:solidFill>
                  <a:srgbClr val="546201"/>
                </a:solidFill>
                <a:latin typeface="Arial"/>
                <a:cs typeface="Arial"/>
              </a:rPr>
              <a:t> </a:t>
            </a:r>
            <a:r>
              <a:rPr sz="1400" spc="-10" dirty="0" err="1">
                <a:solidFill>
                  <a:srgbClr val="546201"/>
                </a:solidFill>
                <a:latin typeface="Arial"/>
                <a:cs typeface="Arial"/>
              </a:rPr>
              <a:t>effekt</a:t>
            </a:r>
            <a:r>
              <a:rPr sz="1400" spc="-10" dirty="0">
                <a:solidFill>
                  <a:srgbClr val="546201"/>
                </a:solidFill>
                <a:latin typeface="Arial"/>
                <a:cs typeface="Arial"/>
              </a:rPr>
              <a:t>.</a:t>
            </a:r>
            <a:r>
              <a:rPr sz="1400" spc="-50" dirty="0">
                <a:solidFill>
                  <a:srgbClr val="546201"/>
                </a:solidFill>
                <a:latin typeface="Arial"/>
                <a:cs typeface="Arial"/>
              </a:rPr>
              <a:t> </a:t>
            </a:r>
            <a:r>
              <a:rPr sz="1400" dirty="0">
                <a:solidFill>
                  <a:srgbClr val="546201"/>
                </a:solidFill>
                <a:latin typeface="Arial"/>
                <a:cs typeface="Arial"/>
              </a:rPr>
              <a:t>Derfor</a:t>
            </a:r>
            <a:r>
              <a:rPr sz="1400" spc="-35" dirty="0">
                <a:solidFill>
                  <a:srgbClr val="546201"/>
                </a:solidFill>
                <a:latin typeface="Arial"/>
                <a:cs typeface="Arial"/>
              </a:rPr>
              <a:t> </a:t>
            </a:r>
            <a:r>
              <a:rPr sz="1400" dirty="0">
                <a:solidFill>
                  <a:srgbClr val="546201"/>
                </a:solidFill>
                <a:latin typeface="Arial"/>
                <a:cs typeface="Arial"/>
              </a:rPr>
              <a:t>vil</a:t>
            </a:r>
            <a:r>
              <a:rPr sz="1400" spc="15" dirty="0">
                <a:solidFill>
                  <a:srgbClr val="546201"/>
                </a:solidFill>
                <a:latin typeface="Arial"/>
                <a:cs typeface="Arial"/>
              </a:rPr>
              <a:t> </a:t>
            </a:r>
            <a:r>
              <a:rPr sz="1400" dirty="0">
                <a:solidFill>
                  <a:srgbClr val="546201"/>
                </a:solidFill>
                <a:latin typeface="Arial"/>
                <a:cs typeface="Arial"/>
              </a:rPr>
              <a:t>der</a:t>
            </a:r>
            <a:r>
              <a:rPr sz="1400" spc="-25" dirty="0">
                <a:solidFill>
                  <a:srgbClr val="546201"/>
                </a:solidFill>
                <a:latin typeface="Arial"/>
                <a:cs typeface="Arial"/>
              </a:rPr>
              <a:t> </a:t>
            </a:r>
            <a:r>
              <a:rPr sz="1400" dirty="0">
                <a:solidFill>
                  <a:srgbClr val="546201"/>
                </a:solidFill>
                <a:latin typeface="Arial"/>
                <a:cs typeface="Arial"/>
              </a:rPr>
              <a:t>ske</a:t>
            </a:r>
            <a:r>
              <a:rPr sz="1400" spc="-20" dirty="0">
                <a:solidFill>
                  <a:srgbClr val="546201"/>
                </a:solidFill>
                <a:latin typeface="Arial"/>
                <a:cs typeface="Arial"/>
              </a:rPr>
              <a:t> </a:t>
            </a:r>
            <a:r>
              <a:rPr sz="1400" dirty="0">
                <a:solidFill>
                  <a:srgbClr val="546201"/>
                </a:solidFill>
                <a:latin typeface="Arial"/>
                <a:cs typeface="Arial"/>
              </a:rPr>
              <a:t>en</a:t>
            </a:r>
            <a:r>
              <a:rPr sz="1400" spc="-25" dirty="0">
                <a:solidFill>
                  <a:srgbClr val="546201"/>
                </a:solidFill>
                <a:latin typeface="Arial"/>
                <a:cs typeface="Arial"/>
              </a:rPr>
              <a:t> </a:t>
            </a:r>
            <a:r>
              <a:rPr sz="1400" dirty="0">
                <a:solidFill>
                  <a:srgbClr val="546201"/>
                </a:solidFill>
                <a:latin typeface="Arial"/>
                <a:cs typeface="Arial"/>
              </a:rPr>
              <a:t>systematisk</a:t>
            </a:r>
            <a:r>
              <a:rPr sz="1400" spc="-35" dirty="0">
                <a:solidFill>
                  <a:srgbClr val="546201"/>
                </a:solidFill>
                <a:latin typeface="Arial"/>
                <a:cs typeface="Arial"/>
              </a:rPr>
              <a:t> </a:t>
            </a:r>
            <a:r>
              <a:rPr sz="1400" dirty="0">
                <a:solidFill>
                  <a:srgbClr val="546201"/>
                </a:solidFill>
                <a:latin typeface="Arial"/>
                <a:cs typeface="Arial"/>
              </a:rPr>
              <a:t>opfølgning</a:t>
            </a:r>
            <a:r>
              <a:rPr sz="1400" spc="-45" dirty="0">
                <a:solidFill>
                  <a:srgbClr val="546201"/>
                </a:solidFill>
                <a:latin typeface="Arial"/>
                <a:cs typeface="Arial"/>
              </a:rPr>
              <a:t> </a:t>
            </a:r>
            <a:r>
              <a:rPr sz="1400" dirty="0">
                <a:solidFill>
                  <a:srgbClr val="546201"/>
                </a:solidFill>
                <a:latin typeface="Arial"/>
                <a:cs typeface="Arial"/>
              </a:rPr>
              <a:t>efter</a:t>
            </a:r>
            <a:r>
              <a:rPr sz="1400" spc="-50" dirty="0">
                <a:solidFill>
                  <a:srgbClr val="546201"/>
                </a:solidFill>
                <a:latin typeface="Arial"/>
                <a:cs typeface="Arial"/>
              </a:rPr>
              <a:t> </a:t>
            </a:r>
            <a:r>
              <a:rPr sz="1400" dirty="0">
                <a:solidFill>
                  <a:srgbClr val="546201"/>
                </a:solidFill>
                <a:latin typeface="Arial"/>
                <a:cs typeface="Arial"/>
              </a:rPr>
              <a:t>projektets</a:t>
            </a:r>
            <a:r>
              <a:rPr sz="1400" spc="-35" dirty="0">
                <a:solidFill>
                  <a:srgbClr val="546201"/>
                </a:solidFill>
                <a:latin typeface="Arial"/>
                <a:cs typeface="Arial"/>
              </a:rPr>
              <a:t> </a:t>
            </a:r>
            <a:r>
              <a:rPr sz="1400" spc="-10" dirty="0" err="1">
                <a:solidFill>
                  <a:srgbClr val="546201"/>
                </a:solidFill>
                <a:latin typeface="Arial"/>
                <a:cs typeface="Arial"/>
              </a:rPr>
              <a:t>afslutning</a:t>
            </a:r>
            <a:r>
              <a:rPr sz="1400" spc="-10" dirty="0">
                <a:solidFill>
                  <a:srgbClr val="546201"/>
                </a:solidFill>
                <a:latin typeface="Arial"/>
                <a:cs typeface="Arial"/>
              </a:rPr>
              <a:t>.</a:t>
            </a:r>
            <a:r>
              <a:rPr lang="da-DK" sz="1400" spc="-10" dirty="0">
                <a:solidFill>
                  <a:srgbClr val="546201"/>
                </a:solidFill>
                <a:latin typeface="Arial"/>
                <a:cs typeface="Arial"/>
              </a:rPr>
              <a:t> </a:t>
            </a:r>
            <a:r>
              <a:rPr lang="da-DK" sz="1400" dirty="0">
                <a:solidFill>
                  <a:srgbClr val="546201"/>
                </a:solidFill>
                <a:latin typeface="Arial"/>
                <a:cs typeface="Arial"/>
              </a:rPr>
              <a:t>Det vil i praksis ske gennem en elektronisk indberetning. </a:t>
            </a:r>
            <a:endParaRPr sz="1400" dirty="0">
              <a:solidFill>
                <a:srgbClr val="546201"/>
              </a:solidFill>
              <a:latin typeface="Arial"/>
              <a:cs typeface="Arial"/>
            </a:endParaRPr>
          </a:p>
        </p:txBody>
      </p:sp>
      <p:sp>
        <p:nvSpPr>
          <p:cNvPr id="5" name="object 5"/>
          <p:cNvSpPr txBox="1"/>
          <p:nvPr/>
        </p:nvSpPr>
        <p:spPr>
          <a:xfrm>
            <a:off x="1237877" y="4226585"/>
            <a:ext cx="2160000" cy="112268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546201"/>
                </a:solidFill>
                <a:latin typeface="Arial"/>
                <a:cs typeface="Arial"/>
              </a:rPr>
              <a:t>Når</a:t>
            </a:r>
            <a:r>
              <a:rPr sz="1200" spc="-15" dirty="0">
                <a:solidFill>
                  <a:srgbClr val="546201"/>
                </a:solidFill>
                <a:latin typeface="Arial"/>
                <a:cs typeface="Arial"/>
              </a:rPr>
              <a:t> </a:t>
            </a:r>
            <a:r>
              <a:rPr sz="1200" dirty="0">
                <a:solidFill>
                  <a:srgbClr val="546201"/>
                </a:solidFill>
                <a:latin typeface="Arial"/>
                <a:cs typeface="Arial"/>
              </a:rPr>
              <a:t>projektet</a:t>
            </a:r>
            <a:r>
              <a:rPr sz="1200" spc="-40" dirty="0">
                <a:solidFill>
                  <a:srgbClr val="546201"/>
                </a:solidFill>
                <a:latin typeface="Arial"/>
                <a:cs typeface="Arial"/>
              </a:rPr>
              <a:t> </a:t>
            </a:r>
            <a:r>
              <a:rPr sz="1200" dirty="0">
                <a:solidFill>
                  <a:srgbClr val="546201"/>
                </a:solidFill>
                <a:latin typeface="Arial"/>
                <a:cs typeface="Arial"/>
              </a:rPr>
              <a:t>er</a:t>
            </a:r>
            <a:r>
              <a:rPr sz="1200" spc="-10" dirty="0">
                <a:solidFill>
                  <a:srgbClr val="546201"/>
                </a:solidFill>
                <a:latin typeface="Arial"/>
                <a:cs typeface="Arial"/>
              </a:rPr>
              <a:t> afsluttet, </a:t>
            </a:r>
            <a:r>
              <a:rPr sz="1200" dirty="0">
                <a:solidFill>
                  <a:srgbClr val="546201"/>
                </a:solidFill>
                <a:latin typeface="Arial"/>
                <a:cs typeface="Arial"/>
              </a:rPr>
              <a:t>skal</a:t>
            </a:r>
            <a:r>
              <a:rPr sz="1200" spc="-15" dirty="0">
                <a:solidFill>
                  <a:srgbClr val="546201"/>
                </a:solidFill>
                <a:latin typeface="Arial"/>
                <a:cs typeface="Arial"/>
              </a:rPr>
              <a:t> </a:t>
            </a:r>
            <a:r>
              <a:rPr sz="1200" dirty="0">
                <a:solidFill>
                  <a:srgbClr val="546201"/>
                </a:solidFill>
                <a:latin typeface="Arial"/>
                <a:cs typeface="Arial"/>
              </a:rPr>
              <a:t>den</a:t>
            </a:r>
            <a:r>
              <a:rPr sz="1200" spc="-20" dirty="0">
                <a:solidFill>
                  <a:srgbClr val="546201"/>
                </a:solidFill>
                <a:latin typeface="Arial"/>
                <a:cs typeface="Arial"/>
              </a:rPr>
              <a:t> </a:t>
            </a:r>
            <a:r>
              <a:rPr sz="1200" spc="-10" dirty="0">
                <a:solidFill>
                  <a:srgbClr val="546201"/>
                </a:solidFill>
                <a:latin typeface="Arial"/>
                <a:cs typeface="Arial"/>
              </a:rPr>
              <a:t>projektansvarlige </a:t>
            </a:r>
            <a:r>
              <a:rPr sz="1200" dirty="0">
                <a:solidFill>
                  <a:srgbClr val="546201"/>
                </a:solidFill>
                <a:latin typeface="Arial"/>
                <a:cs typeface="Arial"/>
              </a:rPr>
              <a:t>redegøre</a:t>
            </a:r>
            <a:r>
              <a:rPr sz="1200" spc="-40" dirty="0">
                <a:solidFill>
                  <a:srgbClr val="546201"/>
                </a:solidFill>
                <a:latin typeface="Arial"/>
                <a:cs typeface="Arial"/>
              </a:rPr>
              <a:t> </a:t>
            </a:r>
            <a:r>
              <a:rPr sz="1200" dirty="0">
                <a:solidFill>
                  <a:srgbClr val="546201"/>
                </a:solidFill>
                <a:latin typeface="Arial"/>
                <a:cs typeface="Arial"/>
              </a:rPr>
              <a:t>for</a:t>
            </a:r>
            <a:r>
              <a:rPr sz="1200" spc="-35" dirty="0">
                <a:solidFill>
                  <a:srgbClr val="546201"/>
                </a:solidFill>
                <a:latin typeface="Arial"/>
                <a:cs typeface="Arial"/>
              </a:rPr>
              <a:t> </a:t>
            </a:r>
            <a:r>
              <a:rPr sz="1200" spc="-10" dirty="0">
                <a:solidFill>
                  <a:srgbClr val="546201"/>
                </a:solidFill>
                <a:latin typeface="Arial"/>
                <a:cs typeface="Arial"/>
              </a:rPr>
              <a:t>aktiviteter, </a:t>
            </a:r>
            <a:r>
              <a:rPr sz="1200" dirty="0">
                <a:solidFill>
                  <a:srgbClr val="546201"/>
                </a:solidFill>
                <a:latin typeface="Arial"/>
                <a:cs typeface="Arial"/>
              </a:rPr>
              <a:t>leverancer</a:t>
            </a:r>
            <a:r>
              <a:rPr sz="1200" spc="-40" dirty="0">
                <a:solidFill>
                  <a:srgbClr val="546201"/>
                </a:solidFill>
                <a:latin typeface="Arial"/>
                <a:cs typeface="Arial"/>
              </a:rPr>
              <a:t> </a:t>
            </a:r>
            <a:r>
              <a:rPr sz="1200" dirty="0">
                <a:solidFill>
                  <a:srgbClr val="546201"/>
                </a:solidFill>
                <a:latin typeface="Arial"/>
                <a:cs typeface="Arial"/>
              </a:rPr>
              <a:t>og</a:t>
            </a:r>
            <a:r>
              <a:rPr sz="1200" spc="-30" dirty="0">
                <a:solidFill>
                  <a:srgbClr val="546201"/>
                </a:solidFill>
                <a:latin typeface="Arial"/>
                <a:cs typeface="Arial"/>
              </a:rPr>
              <a:t> </a:t>
            </a:r>
            <a:r>
              <a:rPr sz="1200" spc="-10" dirty="0">
                <a:solidFill>
                  <a:srgbClr val="546201"/>
                </a:solidFill>
                <a:latin typeface="Arial"/>
                <a:cs typeface="Arial"/>
              </a:rPr>
              <a:t>forventede </a:t>
            </a:r>
            <a:r>
              <a:rPr sz="1200" dirty="0">
                <a:solidFill>
                  <a:srgbClr val="546201"/>
                </a:solidFill>
                <a:latin typeface="Arial"/>
                <a:cs typeface="Arial"/>
              </a:rPr>
              <a:t>effekter</a:t>
            </a:r>
            <a:r>
              <a:rPr sz="1200" spc="-40" dirty="0">
                <a:solidFill>
                  <a:srgbClr val="546201"/>
                </a:solidFill>
                <a:latin typeface="Arial"/>
                <a:cs typeface="Arial"/>
              </a:rPr>
              <a:t> </a:t>
            </a:r>
            <a:r>
              <a:rPr sz="1200" dirty="0">
                <a:solidFill>
                  <a:srgbClr val="546201"/>
                </a:solidFill>
                <a:latin typeface="Arial"/>
                <a:cs typeface="Arial"/>
              </a:rPr>
              <a:t>i</a:t>
            </a:r>
            <a:r>
              <a:rPr sz="1200" spc="-10" dirty="0">
                <a:solidFill>
                  <a:srgbClr val="546201"/>
                </a:solidFill>
                <a:latin typeface="Arial"/>
                <a:cs typeface="Arial"/>
              </a:rPr>
              <a:t> </a:t>
            </a:r>
            <a:r>
              <a:rPr sz="1200" dirty="0">
                <a:solidFill>
                  <a:srgbClr val="546201"/>
                </a:solidFill>
                <a:latin typeface="Arial"/>
                <a:cs typeface="Arial"/>
              </a:rPr>
              <a:t>henhold</a:t>
            </a:r>
            <a:r>
              <a:rPr sz="1200" spc="-55" dirty="0">
                <a:solidFill>
                  <a:srgbClr val="546201"/>
                </a:solidFill>
                <a:latin typeface="Arial"/>
                <a:cs typeface="Arial"/>
              </a:rPr>
              <a:t> </a:t>
            </a:r>
            <a:r>
              <a:rPr sz="1200" dirty="0">
                <a:solidFill>
                  <a:srgbClr val="546201"/>
                </a:solidFill>
                <a:latin typeface="Arial"/>
                <a:cs typeface="Arial"/>
              </a:rPr>
              <a:t>til</a:t>
            </a:r>
            <a:r>
              <a:rPr sz="1200" spc="-10" dirty="0">
                <a:solidFill>
                  <a:srgbClr val="546201"/>
                </a:solidFill>
                <a:latin typeface="Arial"/>
                <a:cs typeface="Arial"/>
              </a:rPr>
              <a:t> </a:t>
            </a:r>
            <a:r>
              <a:rPr sz="1200" spc="-25" dirty="0">
                <a:solidFill>
                  <a:srgbClr val="546201"/>
                </a:solidFill>
                <a:latin typeface="Arial"/>
                <a:cs typeface="Arial"/>
              </a:rPr>
              <a:t>de </a:t>
            </a:r>
            <a:r>
              <a:rPr sz="1200" dirty="0">
                <a:solidFill>
                  <a:srgbClr val="546201"/>
                </a:solidFill>
                <a:latin typeface="Arial"/>
                <a:cs typeface="Arial"/>
              </a:rPr>
              <a:t>opstillede</a:t>
            </a:r>
            <a:r>
              <a:rPr sz="1200" spc="-50" dirty="0">
                <a:solidFill>
                  <a:srgbClr val="546201"/>
                </a:solidFill>
                <a:latin typeface="Arial"/>
                <a:cs typeface="Arial"/>
              </a:rPr>
              <a:t> </a:t>
            </a:r>
            <a:r>
              <a:rPr sz="1200" dirty="0">
                <a:solidFill>
                  <a:srgbClr val="546201"/>
                </a:solidFill>
                <a:latin typeface="Arial"/>
                <a:cs typeface="Arial"/>
              </a:rPr>
              <a:t>mål</a:t>
            </a:r>
            <a:r>
              <a:rPr sz="1200" spc="-35" dirty="0">
                <a:solidFill>
                  <a:srgbClr val="546201"/>
                </a:solidFill>
                <a:latin typeface="Arial"/>
                <a:cs typeface="Arial"/>
              </a:rPr>
              <a:t> </a:t>
            </a:r>
            <a:r>
              <a:rPr sz="1200" dirty="0">
                <a:solidFill>
                  <a:srgbClr val="546201"/>
                </a:solidFill>
                <a:latin typeface="Arial"/>
                <a:cs typeface="Arial"/>
              </a:rPr>
              <a:t>for</a:t>
            </a:r>
            <a:r>
              <a:rPr sz="1200" spc="-20" dirty="0">
                <a:solidFill>
                  <a:srgbClr val="546201"/>
                </a:solidFill>
                <a:latin typeface="Arial"/>
                <a:cs typeface="Arial"/>
              </a:rPr>
              <a:t> </a:t>
            </a:r>
            <a:r>
              <a:rPr sz="1200" spc="-10" dirty="0">
                <a:solidFill>
                  <a:srgbClr val="546201"/>
                </a:solidFill>
                <a:latin typeface="Arial"/>
                <a:cs typeface="Arial"/>
              </a:rPr>
              <a:t>projektet.</a:t>
            </a:r>
            <a:endParaRPr sz="1200" dirty="0">
              <a:latin typeface="Arial"/>
              <a:cs typeface="Arial"/>
            </a:endParaRPr>
          </a:p>
        </p:txBody>
      </p:sp>
      <p:sp>
        <p:nvSpPr>
          <p:cNvPr id="6" name="object 6"/>
          <p:cNvSpPr txBox="1"/>
          <p:nvPr/>
        </p:nvSpPr>
        <p:spPr>
          <a:xfrm>
            <a:off x="4995303" y="4226585"/>
            <a:ext cx="2190115" cy="93980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546201"/>
                </a:solidFill>
                <a:latin typeface="Arial"/>
                <a:cs typeface="Arial"/>
              </a:rPr>
              <a:t>Et antal</a:t>
            </a:r>
            <a:r>
              <a:rPr sz="1200" spc="-30" dirty="0">
                <a:solidFill>
                  <a:srgbClr val="546201"/>
                </a:solidFill>
                <a:latin typeface="Arial"/>
                <a:cs typeface="Arial"/>
              </a:rPr>
              <a:t> </a:t>
            </a:r>
            <a:r>
              <a:rPr sz="1200" dirty="0">
                <a:solidFill>
                  <a:srgbClr val="546201"/>
                </a:solidFill>
                <a:latin typeface="Arial"/>
                <a:cs typeface="Arial"/>
              </a:rPr>
              <a:t>projekter</a:t>
            </a:r>
            <a:r>
              <a:rPr sz="1200" spc="-45" dirty="0">
                <a:solidFill>
                  <a:srgbClr val="546201"/>
                </a:solidFill>
                <a:latin typeface="Arial"/>
                <a:cs typeface="Arial"/>
              </a:rPr>
              <a:t> </a:t>
            </a:r>
            <a:r>
              <a:rPr sz="1200" dirty="0">
                <a:solidFill>
                  <a:srgbClr val="546201"/>
                </a:solidFill>
                <a:latin typeface="Arial"/>
                <a:cs typeface="Arial"/>
              </a:rPr>
              <a:t>udtages</a:t>
            </a:r>
            <a:r>
              <a:rPr sz="1200" spc="-25" dirty="0">
                <a:solidFill>
                  <a:srgbClr val="546201"/>
                </a:solidFill>
                <a:latin typeface="Arial"/>
                <a:cs typeface="Arial"/>
              </a:rPr>
              <a:t> til </a:t>
            </a:r>
            <a:r>
              <a:rPr sz="1200" dirty="0">
                <a:solidFill>
                  <a:srgbClr val="546201"/>
                </a:solidFill>
                <a:latin typeface="Arial"/>
                <a:cs typeface="Arial"/>
              </a:rPr>
              <a:t>fondens</a:t>
            </a:r>
            <a:r>
              <a:rPr sz="1200" spc="-50" dirty="0">
                <a:solidFill>
                  <a:srgbClr val="546201"/>
                </a:solidFill>
                <a:latin typeface="Arial"/>
                <a:cs typeface="Arial"/>
              </a:rPr>
              <a:t> </a:t>
            </a:r>
            <a:r>
              <a:rPr sz="1200" dirty="0">
                <a:solidFill>
                  <a:srgbClr val="546201"/>
                </a:solidFill>
                <a:latin typeface="Arial"/>
                <a:cs typeface="Arial"/>
              </a:rPr>
              <a:t>evaluering</a:t>
            </a:r>
            <a:r>
              <a:rPr sz="1200" spc="-45" dirty="0">
                <a:solidFill>
                  <a:srgbClr val="546201"/>
                </a:solidFill>
                <a:latin typeface="Arial"/>
                <a:cs typeface="Arial"/>
              </a:rPr>
              <a:t> </a:t>
            </a:r>
            <a:r>
              <a:rPr sz="1200" dirty="0">
                <a:solidFill>
                  <a:srgbClr val="546201"/>
                </a:solidFill>
                <a:latin typeface="Arial"/>
                <a:cs typeface="Arial"/>
              </a:rPr>
              <a:t>af</a:t>
            </a:r>
            <a:r>
              <a:rPr sz="1200" spc="-20" dirty="0">
                <a:solidFill>
                  <a:srgbClr val="546201"/>
                </a:solidFill>
                <a:latin typeface="Arial"/>
                <a:cs typeface="Arial"/>
              </a:rPr>
              <a:t> </a:t>
            </a:r>
            <a:r>
              <a:rPr sz="1200" spc="-10" dirty="0">
                <a:solidFill>
                  <a:srgbClr val="546201"/>
                </a:solidFill>
                <a:latin typeface="Arial"/>
                <a:cs typeface="Arial"/>
              </a:rPr>
              <a:t>tilskuds- </a:t>
            </a:r>
            <a:r>
              <a:rPr sz="1200" dirty="0">
                <a:solidFill>
                  <a:srgbClr val="546201"/>
                </a:solidFill>
                <a:latin typeface="Arial"/>
                <a:cs typeface="Arial"/>
              </a:rPr>
              <a:t>modtagers</a:t>
            </a:r>
            <a:r>
              <a:rPr sz="1200" spc="-45" dirty="0">
                <a:solidFill>
                  <a:srgbClr val="546201"/>
                </a:solidFill>
                <a:latin typeface="Arial"/>
                <a:cs typeface="Arial"/>
              </a:rPr>
              <a:t> </a:t>
            </a:r>
            <a:r>
              <a:rPr sz="1200" dirty="0">
                <a:solidFill>
                  <a:srgbClr val="546201"/>
                </a:solidFill>
                <a:latin typeface="Arial"/>
                <a:cs typeface="Arial"/>
              </a:rPr>
              <a:t>angivelse</a:t>
            </a:r>
            <a:r>
              <a:rPr sz="1200" spc="-35" dirty="0">
                <a:solidFill>
                  <a:srgbClr val="546201"/>
                </a:solidFill>
                <a:latin typeface="Arial"/>
                <a:cs typeface="Arial"/>
              </a:rPr>
              <a:t> </a:t>
            </a:r>
            <a:r>
              <a:rPr sz="1200" dirty="0">
                <a:solidFill>
                  <a:srgbClr val="546201"/>
                </a:solidFill>
                <a:latin typeface="Arial"/>
                <a:cs typeface="Arial"/>
              </a:rPr>
              <a:t>af</a:t>
            </a:r>
            <a:r>
              <a:rPr sz="1200" spc="-30" dirty="0">
                <a:solidFill>
                  <a:srgbClr val="546201"/>
                </a:solidFill>
                <a:latin typeface="Arial"/>
                <a:cs typeface="Arial"/>
              </a:rPr>
              <a:t> </a:t>
            </a:r>
            <a:r>
              <a:rPr sz="1200" spc="-10" dirty="0">
                <a:solidFill>
                  <a:srgbClr val="546201"/>
                </a:solidFill>
                <a:latin typeface="Arial"/>
                <a:cs typeface="Arial"/>
              </a:rPr>
              <a:t>resultat- </a:t>
            </a:r>
            <a:r>
              <a:rPr sz="1200" dirty="0">
                <a:solidFill>
                  <a:srgbClr val="546201"/>
                </a:solidFill>
                <a:latin typeface="Arial"/>
                <a:cs typeface="Arial"/>
              </a:rPr>
              <a:t>og</a:t>
            </a:r>
            <a:r>
              <a:rPr sz="1200" spc="50" dirty="0">
                <a:solidFill>
                  <a:srgbClr val="546201"/>
                </a:solidFill>
                <a:latin typeface="Arial"/>
                <a:cs typeface="Arial"/>
              </a:rPr>
              <a:t> </a:t>
            </a:r>
            <a:r>
              <a:rPr sz="1200" spc="-10" dirty="0">
                <a:solidFill>
                  <a:srgbClr val="546201"/>
                </a:solidFill>
                <a:latin typeface="Arial"/>
                <a:cs typeface="Arial"/>
              </a:rPr>
              <a:t>leveranceopnåelse</a:t>
            </a:r>
            <a:r>
              <a:rPr sz="1200" spc="5" dirty="0">
                <a:solidFill>
                  <a:srgbClr val="546201"/>
                </a:solidFill>
                <a:latin typeface="Arial"/>
                <a:cs typeface="Arial"/>
              </a:rPr>
              <a:t> </a:t>
            </a:r>
            <a:r>
              <a:rPr sz="1200" spc="-25" dirty="0">
                <a:solidFill>
                  <a:srgbClr val="546201"/>
                </a:solidFill>
                <a:latin typeface="Arial"/>
                <a:cs typeface="Arial"/>
              </a:rPr>
              <a:t>og </a:t>
            </a:r>
            <a:r>
              <a:rPr sz="1200" dirty="0">
                <a:solidFill>
                  <a:srgbClr val="546201"/>
                </a:solidFill>
                <a:latin typeface="Arial"/>
                <a:cs typeface="Arial"/>
              </a:rPr>
              <a:t>forventede</a:t>
            </a:r>
            <a:r>
              <a:rPr sz="1200" spc="-55" dirty="0">
                <a:solidFill>
                  <a:srgbClr val="546201"/>
                </a:solidFill>
                <a:latin typeface="Arial"/>
                <a:cs typeface="Arial"/>
              </a:rPr>
              <a:t> </a:t>
            </a:r>
            <a:r>
              <a:rPr sz="1200" spc="-10" dirty="0">
                <a:solidFill>
                  <a:srgbClr val="546201"/>
                </a:solidFill>
                <a:latin typeface="Arial"/>
                <a:cs typeface="Arial"/>
              </a:rPr>
              <a:t>effekt.</a:t>
            </a:r>
            <a:endParaRPr sz="1200" dirty="0">
              <a:latin typeface="Arial"/>
              <a:cs typeface="Arial"/>
            </a:endParaRPr>
          </a:p>
        </p:txBody>
      </p:sp>
      <p:sp>
        <p:nvSpPr>
          <p:cNvPr id="7" name="object 7"/>
          <p:cNvSpPr txBox="1"/>
          <p:nvPr/>
        </p:nvSpPr>
        <p:spPr>
          <a:xfrm>
            <a:off x="8701037" y="4226585"/>
            <a:ext cx="2196000" cy="751488"/>
          </a:xfrm>
          <a:prstGeom prst="rect">
            <a:avLst/>
          </a:prstGeom>
        </p:spPr>
        <p:txBody>
          <a:bodyPr vert="horz" wrap="square" lIns="0" tIns="12700" rIns="0" bIns="0" rtlCol="0">
            <a:spAutoFit/>
          </a:bodyPr>
          <a:lstStyle/>
          <a:p>
            <a:pPr marL="12700" marR="5080">
              <a:lnSpc>
                <a:spcPct val="100000"/>
              </a:lnSpc>
              <a:spcBef>
                <a:spcPts val="100"/>
              </a:spcBef>
            </a:pPr>
            <a:r>
              <a:rPr sz="1200" spc="-10" dirty="0">
                <a:solidFill>
                  <a:srgbClr val="546201"/>
                </a:solidFill>
                <a:latin typeface="Arial"/>
                <a:cs typeface="Arial"/>
              </a:rPr>
              <a:t>Projektansvarlige</a:t>
            </a:r>
            <a:r>
              <a:rPr sz="1200" spc="10" dirty="0">
                <a:solidFill>
                  <a:srgbClr val="546201"/>
                </a:solidFill>
                <a:latin typeface="Arial"/>
                <a:cs typeface="Arial"/>
              </a:rPr>
              <a:t> </a:t>
            </a:r>
            <a:r>
              <a:rPr sz="1200" dirty="0">
                <a:solidFill>
                  <a:srgbClr val="546201"/>
                </a:solidFill>
                <a:latin typeface="Arial"/>
                <a:cs typeface="Arial"/>
              </a:rPr>
              <a:t>opbevarer</a:t>
            </a:r>
            <a:r>
              <a:rPr sz="1200" spc="15" dirty="0">
                <a:solidFill>
                  <a:srgbClr val="546201"/>
                </a:solidFill>
                <a:latin typeface="Arial"/>
                <a:cs typeface="Arial"/>
              </a:rPr>
              <a:t> </a:t>
            </a:r>
            <a:r>
              <a:rPr sz="1200" spc="-25" dirty="0">
                <a:solidFill>
                  <a:srgbClr val="546201"/>
                </a:solidFill>
                <a:latin typeface="Arial"/>
                <a:cs typeface="Arial"/>
              </a:rPr>
              <a:t>og </a:t>
            </a:r>
            <a:r>
              <a:rPr sz="1200" dirty="0">
                <a:solidFill>
                  <a:srgbClr val="546201"/>
                </a:solidFill>
                <a:latin typeface="Arial"/>
                <a:cs typeface="Arial"/>
              </a:rPr>
              <a:t>stiller</a:t>
            </a:r>
            <a:r>
              <a:rPr sz="1200" spc="-20" dirty="0">
                <a:solidFill>
                  <a:srgbClr val="546201"/>
                </a:solidFill>
                <a:latin typeface="Arial"/>
                <a:cs typeface="Arial"/>
              </a:rPr>
              <a:t> </a:t>
            </a:r>
            <a:r>
              <a:rPr sz="1200" dirty="0">
                <a:solidFill>
                  <a:srgbClr val="546201"/>
                </a:solidFill>
                <a:latin typeface="Arial"/>
                <a:cs typeface="Arial"/>
              </a:rPr>
              <a:t>data</a:t>
            </a:r>
            <a:r>
              <a:rPr sz="1200" spc="-25" dirty="0">
                <a:solidFill>
                  <a:srgbClr val="546201"/>
                </a:solidFill>
                <a:latin typeface="Arial"/>
                <a:cs typeface="Arial"/>
              </a:rPr>
              <a:t> </a:t>
            </a:r>
            <a:r>
              <a:rPr sz="1200" dirty="0">
                <a:solidFill>
                  <a:srgbClr val="546201"/>
                </a:solidFill>
                <a:latin typeface="Arial"/>
                <a:cs typeface="Arial"/>
              </a:rPr>
              <a:t>til</a:t>
            </a:r>
            <a:r>
              <a:rPr sz="1200" spc="-5" dirty="0">
                <a:solidFill>
                  <a:srgbClr val="546201"/>
                </a:solidFill>
                <a:latin typeface="Arial"/>
                <a:cs typeface="Arial"/>
              </a:rPr>
              <a:t> </a:t>
            </a:r>
            <a:r>
              <a:rPr sz="1200" dirty="0">
                <a:solidFill>
                  <a:srgbClr val="546201"/>
                </a:solidFill>
                <a:latin typeface="Arial"/>
                <a:cs typeface="Arial"/>
              </a:rPr>
              <a:t>rådighed,</a:t>
            </a:r>
            <a:r>
              <a:rPr sz="1200" spc="-40" dirty="0">
                <a:solidFill>
                  <a:srgbClr val="546201"/>
                </a:solidFill>
                <a:latin typeface="Arial"/>
                <a:cs typeface="Arial"/>
              </a:rPr>
              <a:t> </a:t>
            </a:r>
            <a:r>
              <a:rPr sz="1200" dirty="0">
                <a:solidFill>
                  <a:srgbClr val="546201"/>
                </a:solidFill>
                <a:latin typeface="Arial"/>
                <a:cs typeface="Arial"/>
              </a:rPr>
              <a:t>der</a:t>
            </a:r>
            <a:r>
              <a:rPr sz="1200" spc="-15" dirty="0">
                <a:solidFill>
                  <a:srgbClr val="546201"/>
                </a:solidFill>
                <a:latin typeface="Arial"/>
                <a:cs typeface="Arial"/>
              </a:rPr>
              <a:t> </a:t>
            </a:r>
            <a:r>
              <a:rPr sz="1200" spc="-10" dirty="0" err="1">
                <a:solidFill>
                  <a:srgbClr val="546201"/>
                </a:solidFill>
                <a:latin typeface="Arial"/>
                <a:cs typeface="Arial"/>
              </a:rPr>
              <a:t>mulig</a:t>
            </a:r>
            <a:r>
              <a:rPr sz="1200" dirty="0" err="1">
                <a:solidFill>
                  <a:srgbClr val="546201"/>
                </a:solidFill>
                <a:latin typeface="Arial"/>
                <a:cs typeface="Arial"/>
              </a:rPr>
              <a:t>gør</a:t>
            </a:r>
            <a:r>
              <a:rPr sz="1200" spc="30" dirty="0">
                <a:solidFill>
                  <a:srgbClr val="546201"/>
                </a:solidFill>
                <a:latin typeface="Arial"/>
                <a:cs typeface="Arial"/>
              </a:rPr>
              <a:t> </a:t>
            </a:r>
            <a:r>
              <a:rPr sz="1200" spc="-10" dirty="0">
                <a:solidFill>
                  <a:srgbClr val="546201"/>
                </a:solidFill>
                <a:latin typeface="Arial"/>
                <a:cs typeface="Arial"/>
              </a:rPr>
              <a:t>effektmåling</a:t>
            </a:r>
            <a:r>
              <a:rPr sz="1200" spc="-30" dirty="0">
                <a:solidFill>
                  <a:srgbClr val="546201"/>
                </a:solidFill>
                <a:latin typeface="Arial"/>
                <a:cs typeface="Arial"/>
              </a:rPr>
              <a:t> </a:t>
            </a:r>
            <a:r>
              <a:rPr sz="1200" dirty="0">
                <a:solidFill>
                  <a:srgbClr val="546201"/>
                </a:solidFill>
                <a:latin typeface="Arial"/>
                <a:cs typeface="Arial"/>
              </a:rPr>
              <a:t>af</a:t>
            </a:r>
            <a:r>
              <a:rPr sz="1200" spc="10" dirty="0">
                <a:solidFill>
                  <a:srgbClr val="546201"/>
                </a:solidFill>
                <a:latin typeface="Arial"/>
                <a:cs typeface="Arial"/>
              </a:rPr>
              <a:t> </a:t>
            </a:r>
            <a:r>
              <a:rPr sz="1200" spc="-10" dirty="0">
                <a:solidFill>
                  <a:srgbClr val="546201"/>
                </a:solidFill>
                <a:latin typeface="Arial"/>
                <a:cs typeface="Arial"/>
              </a:rPr>
              <a:t>projekter.</a:t>
            </a:r>
            <a:endParaRPr sz="1200" dirty="0">
              <a:latin typeface="Arial"/>
              <a:cs typeface="Arial"/>
            </a:endParaRPr>
          </a:p>
        </p:txBody>
      </p:sp>
      <p:pic>
        <p:nvPicPr>
          <p:cNvPr id="8" name="object 8"/>
          <p:cNvPicPr/>
          <p:nvPr/>
        </p:nvPicPr>
        <p:blipFill>
          <a:blip r:embed="rId2" cstate="print"/>
          <a:stretch>
            <a:fillRect/>
          </a:stretch>
        </p:blipFill>
        <p:spPr>
          <a:xfrm>
            <a:off x="1841685" y="3074040"/>
            <a:ext cx="1080000" cy="1080000"/>
          </a:xfrm>
          <a:prstGeom prst="rect">
            <a:avLst/>
          </a:prstGeom>
        </p:spPr>
      </p:pic>
      <p:pic>
        <p:nvPicPr>
          <p:cNvPr id="9" name="object 9"/>
          <p:cNvPicPr/>
          <p:nvPr/>
        </p:nvPicPr>
        <p:blipFill>
          <a:blip r:embed="rId3" cstate="print"/>
          <a:stretch>
            <a:fillRect/>
          </a:stretch>
        </p:blipFill>
        <p:spPr>
          <a:xfrm>
            <a:off x="5550361" y="3074040"/>
            <a:ext cx="1080000" cy="1080000"/>
          </a:xfrm>
          <a:prstGeom prst="rect">
            <a:avLst/>
          </a:prstGeom>
        </p:spPr>
      </p:pic>
      <p:pic>
        <p:nvPicPr>
          <p:cNvPr id="10" name="object 10"/>
          <p:cNvPicPr/>
          <p:nvPr/>
        </p:nvPicPr>
        <p:blipFill>
          <a:blip r:embed="rId4" cstate="print"/>
          <a:stretch>
            <a:fillRect/>
          </a:stretch>
        </p:blipFill>
        <p:spPr>
          <a:xfrm>
            <a:off x="9259037" y="3074040"/>
            <a:ext cx="1080000" cy="1080000"/>
          </a:xfrm>
          <a:prstGeom prst="rect">
            <a:avLst/>
          </a:prstGeom>
        </p:spPr>
      </p:pic>
      <p:pic>
        <p:nvPicPr>
          <p:cNvPr id="13" name="Billede 12" descr="Et billede, der indeholder Font/skrifttype, typografi, tekst, hvid&#10;&#10;Automatisk genereret beskrivelse">
            <a:extLst>
              <a:ext uri="{FF2B5EF4-FFF2-40B4-BE49-F238E27FC236}">
                <a16:creationId xmlns:a16="http://schemas.microsoft.com/office/drawing/2014/main" id="{8776558B-CBDC-2C56-45FD-3E990BD6F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5122" y="1329689"/>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71728" rIns="0" bIns="0" rtlCol="0">
            <a:spAutoFit/>
          </a:bodyPr>
          <a:lstStyle/>
          <a:p>
            <a:pPr marL="135255">
              <a:lnSpc>
                <a:spcPct val="100000"/>
              </a:lnSpc>
              <a:spcBef>
                <a:spcPts val="105"/>
              </a:spcBef>
            </a:pPr>
            <a:r>
              <a:rPr dirty="0"/>
              <a:t>Fondens</a:t>
            </a:r>
            <a:r>
              <a:rPr spc="-90" dirty="0"/>
              <a:t> </a:t>
            </a:r>
            <a:r>
              <a:rPr spc="-10" dirty="0"/>
              <a:t>effektmål</a:t>
            </a:r>
          </a:p>
        </p:txBody>
      </p:sp>
      <p:sp>
        <p:nvSpPr>
          <p:cNvPr id="4" name="object 4"/>
          <p:cNvSpPr txBox="1">
            <a:spLocks noGrp="1"/>
          </p:cNvSpPr>
          <p:nvPr>
            <p:ph type="body" idx="1"/>
          </p:nvPr>
        </p:nvSpPr>
        <p:spPr>
          <a:xfrm>
            <a:off x="678816" y="1661105"/>
            <a:ext cx="8068945" cy="3890809"/>
          </a:xfrm>
          <a:prstGeom prst="rect">
            <a:avLst/>
          </a:prstGeom>
        </p:spPr>
        <p:txBody>
          <a:bodyPr vert="horz" wrap="square" lIns="0" tIns="12700" rIns="0" bIns="0" rtlCol="0">
            <a:spAutoFit/>
          </a:bodyPr>
          <a:lstStyle/>
          <a:p>
            <a:pPr>
              <a:lnSpc>
                <a:spcPct val="100000"/>
              </a:lnSpc>
              <a:spcBef>
                <a:spcPts val="1065"/>
              </a:spcBef>
            </a:pPr>
            <a:endParaRPr spc="-10" dirty="0"/>
          </a:p>
          <a:p>
            <a:pPr marL="12700">
              <a:lnSpc>
                <a:spcPct val="100000"/>
              </a:lnSpc>
              <a:spcBef>
                <a:spcPts val="5"/>
              </a:spcBef>
              <a:tabLst>
                <a:tab pos="241935" algn="l"/>
              </a:tabLst>
            </a:pPr>
            <a:r>
              <a:rPr lang="da-DK" dirty="0"/>
              <a:t>Hesteafgiftsfonden har vedtaget følgende effektmål for strategiperioden 2026-2029:</a:t>
            </a:r>
          </a:p>
          <a:p>
            <a:pPr marL="12700">
              <a:lnSpc>
                <a:spcPct val="100000"/>
              </a:lnSpc>
              <a:spcBef>
                <a:spcPts val="5"/>
              </a:spcBef>
              <a:tabLst>
                <a:tab pos="241935" algn="l"/>
              </a:tabLst>
            </a:pPr>
            <a:endParaRPr lang="da-DK" dirty="0"/>
          </a:p>
          <a:p>
            <a:pPr marL="241935" indent="-229235">
              <a:lnSpc>
                <a:spcPct val="100000"/>
              </a:lnSpc>
              <a:spcBef>
                <a:spcPts val="5"/>
              </a:spcBef>
              <a:buAutoNum type="arabicPeriod"/>
              <a:tabLst>
                <a:tab pos="241935" algn="l"/>
              </a:tabLst>
            </a:pPr>
            <a:r>
              <a:rPr lang="da-DK" dirty="0"/>
              <a:t>Rådgivning: Størrelsen på den danske hestebestand fastholdes igennem strategiperioden. Dette tilvejebringes bl.a. gennem fondens indsatsområde om at fremme rådgivning af hesteejere om hestehold</a:t>
            </a:r>
          </a:p>
          <a:p>
            <a:pPr marL="241935" indent="-229235">
              <a:lnSpc>
                <a:spcPct val="100000"/>
              </a:lnSpc>
              <a:spcBef>
                <a:spcPts val="5"/>
              </a:spcBef>
              <a:buAutoNum type="arabicPeriod"/>
              <a:tabLst>
                <a:tab pos="241935" algn="l"/>
              </a:tabLst>
            </a:pPr>
            <a:endParaRPr lang="da-DK" dirty="0"/>
          </a:p>
          <a:p>
            <a:pPr marL="241935" indent="-229235">
              <a:lnSpc>
                <a:spcPct val="100000"/>
              </a:lnSpc>
              <a:spcBef>
                <a:spcPts val="5"/>
              </a:spcBef>
              <a:buAutoNum type="arabicPeriod"/>
              <a:tabLst>
                <a:tab pos="241935" algn="l"/>
              </a:tabLst>
            </a:pPr>
            <a:r>
              <a:rPr lang="da-DK" dirty="0"/>
              <a:t>Forskning: Støtte projekter, hvor der indgår et uddannelseselement i forhold til bachelorer, specialestuderende og ph.d.-studerende. Dette tilvejebringes bl.a. gennem fondens indsatsområde om at fremme forebyggelse, diagnosticering og behandling af hestesygdomme samt at fremme forskning og innovation, der er til gavn for hestesektorens udviklingsmuligheder.</a:t>
            </a:r>
            <a:br>
              <a:rPr lang="da-DK" dirty="0"/>
            </a:br>
            <a:endParaRPr lang="da-DK" dirty="0"/>
          </a:p>
          <a:p>
            <a:pPr marL="241935" indent="-229235">
              <a:lnSpc>
                <a:spcPct val="100000"/>
              </a:lnSpc>
              <a:spcBef>
                <a:spcPts val="5"/>
              </a:spcBef>
              <a:buAutoNum type="arabicPeriod"/>
              <a:tabLst>
                <a:tab pos="241935" algn="l"/>
              </a:tabLst>
            </a:pPr>
            <a:r>
              <a:rPr lang="da-DK" dirty="0">
                <a:solidFill>
                  <a:schemeClr val="accent3">
                    <a:lumMod val="50000"/>
                  </a:schemeClr>
                </a:solidFill>
              </a:rPr>
              <a:t>Innovation: Støtte udvikling og afprøvning af nye metoder, teknologier, produkter eller løsninger. Dette tilvejebringes bl.a. gennem fondens indsatsområde om at fremme innovation i bredeste forstand til gavn for hestesektorens udviklingsmuligheder.</a:t>
            </a:r>
            <a:br>
              <a:rPr lang="da-DK" dirty="0">
                <a:solidFill>
                  <a:srgbClr val="FF0000"/>
                </a:solidFill>
              </a:rPr>
            </a:br>
            <a:endParaRPr lang="da-DK" dirty="0">
              <a:solidFill>
                <a:srgbClr val="FF0000"/>
              </a:solidFill>
            </a:endParaRPr>
          </a:p>
          <a:p>
            <a:pPr marL="241935" indent="-229235">
              <a:lnSpc>
                <a:spcPct val="100000"/>
              </a:lnSpc>
              <a:spcBef>
                <a:spcPts val="5"/>
              </a:spcBef>
              <a:buAutoNum type="arabicPeriod"/>
              <a:tabLst>
                <a:tab pos="241935" algn="l"/>
              </a:tabLst>
            </a:pPr>
            <a:r>
              <a:rPr lang="da-DK" dirty="0"/>
              <a:t>Udbredelse af viden i form af artikler og indlæg i relevante medier, vurderet på baggrund af projekternes faglige afrapportering til fonden.</a:t>
            </a:r>
          </a:p>
          <a:p>
            <a:pPr marL="241935" indent="-229235">
              <a:lnSpc>
                <a:spcPct val="100000"/>
              </a:lnSpc>
              <a:spcBef>
                <a:spcPts val="5"/>
              </a:spcBef>
              <a:buAutoNum type="arabicPeriod"/>
              <a:tabLst>
                <a:tab pos="241935" algn="l"/>
              </a:tabLst>
            </a:pPr>
            <a:endParaRPr sz="1200" dirty="0">
              <a:latin typeface="Arial"/>
              <a:cs typeface="Arial"/>
            </a:endParaRPr>
          </a:p>
          <a:p>
            <a:pPr marL="12700" marR="5080">
              <a:lnSpc>
                <a:spcPct val="100000"/>
              </a:lnSpc>
              <a:spcBef>
                <a:spcPts val="5"/>
              </a:spcBef>
            </a:pPr>
            <a:r>
              <a:rPr dirty="0"/>
              <a:t>Ambitionen</a:t>
            </a:r>
            <a:r>
              <a:rPr spc="-55" dirty="0"/>
              <a:t> </a:t>
            </a:r>
            <a:r>
              <a:rPr dirty="0"/>
              <a:t>udtrykker</a:t>
            </a:r>
            <a:r>
              <a:rPr spc="-15" dirty="0"/>
              <a:t> </a:t>
            </a:r>
            <a:r>
              <a:rPr dirty="0"/>
              <a:t>fondens</a:t>
            </a:r>
            <a:r>
              <a:rPr spc="-45" dirty="0"/>
              <a:t> </a:t>
            </a:r>
            <a:r>
              <a:rPr dirty="0"/>
              <a:t>ønske</a:t>
            </a:r>
            <a:r>
              <a:rPr spc="-15" dirty="0"/>
              <a:t> </a:t>
            </a:r>
            <a:r>
              <a:rPr dirty="0"/>
              <a:t>om</a:t>
            </a:r>
            <a:r>
              <a:rPr spc="-15" dirty="0"/>
              <a:t> </a:t>
            </a:r>
            <a:r>
              <a:rPr dirty="0"/>
              <a:t>at</a:t>
            </a:r>
            <a:r>
              <a:rPr spc="-25" dirty="0"/>
              <a:t> </a:t>
            </a:r>
            <a:r>
              <a:rPr dirty="0"/>
              <a:t>understøtte</a:t>
            </a:r>
            <a:r>
              <a:rPr spc="-35" dirty="0"/>
              <a:t> </a:t>
            </a:r>
            <a:r>
              <a:rPr dirty="0"/>
              <a:t>en</a:t>
            </a:r>
            <a:r>
              <a:rPr spc="-20" dirty="0"/>
              <a:t> </a:t>
            </a:r>
            <a:r>
              <a:rPr dirty="0"/>
              <a:t>udvikling</a:t>
            </a:r>
            <a:r>
              <a:rPr spc="-35" dirty="0"/>
              <a:t> </a:t>
            </a:r>
            <a:r>
              <a:rPr dirty="0"/>
              <a:t>i</a:t>
            </a:r>
            <a:r>
              <a:rPr spc="-15" dirty="0"/>
              <a:t> </a:t>
            </a:r>
            <a:r>
              <a:rPr dirty="0"/>
              <a:t>sektoren.</a:t>
            </a:r>
            <a:r>
              <a:rPr spc="-30" dirty="0"/>
              <a:t> </a:t>
            </a:r>
            <a:r>
              <a:rPr dirty="0"/>
              <a:t>Dette</a:t>
            </a:r>
            <a:r>
              <a:rPr spc="-15" dirty="0"/>
              <a:t> </a:t>
            </a:r>
            <a:r>
              <a:rPr dirty="0"/>
              <a:t>er</a:t>
            </a:r>
            <a:r>
              <a:rPr spc="-25" dirty="0"/>
              <a:t> </a:t>
            </a:r>
            <a:r>
              <a:rPr dirty="0"/>
              <a:t>relevant</a:t>
            </a:r>
            <a:r>
              <a:rPr spc="-20" dirty="0"/>
              <a:t> </a:t>
            </a:r>
            <a:r>
              <a:rPr dirty="0"/>
              <a:t>som</a:t>
            </a:r>
            <a:r>
              <a:rPr spc="-25" dirty="0"/>
              <a:t> </a:t>
            </a:r>
            <a:r>
              <a:rPr dirty="0"/>
              <a:t>parameter</a:t>
            </a:r>
            <a:r>
              <a:rPr spc="-35" dirty="0"/>
              <a:t> </a:t>
            </a:r>
            <a:r>
              <a:rPr spc="-25" dirty="0"/>
              <a:t>for </a:t>
            </a:r>
            <a:r>
              <a:rPr dirty="0"/>
              <a:t>opsamling</a:t>
            </a:r>
            <a:r>
              <a:rPr spc="-60" dirty="0"/>
              <a:t> </a:t>
            </a:r>
            <a:r>
              <a:rPr dirty="0"/>
              <a:t>af</a:t>
            </a:r>
            <a:r>
              <a:rPr spc="-10" dirty="0"/>
              <a:t> </a:t>
            </a:r>
            <a:r>
              <a:rPr dirty="0"/>
              <a:t>viden</a:t>
            </a:r>
            <a:r>
              <a:rPr spc="-35" dirty="0"/>
              <a:t> </a:t>
            </a:r>
            <a:r>
              <a:rPr dirty="0"/>
              <a:t>om</a:t>
            </a:r>
            <a:r>
              <a:rPr spc="-25" dirty="0"/>
              <a:t> </a:t>
            </a:r>
            <a:r>
              <a:rPr dirty="0"/>
              <a:t>fondens</a:t>
            </a:r>
            <a:r>
              <a:rPr spc="-45" dirty="0"/>
              <a:t> </a:t>
            </a:r>
            <a:r>
              <a:rPr dirty="0"/>
              <a:t>aktiviteter</a:t>
            </a:r>
            <a:r>
              <a:rPr spc="-25" dirty="0"/>
              <a:t> </a:t>
            </a:r>
            <a:r>
              <a:rPr dirty="0"/>
              <a:t>og</a:t>
            </a:r>
            <a:r>
              <a:rPr spc="-35" dirty="0"/>
              <a:t> </a:t>
            </a:r>
            <a:r>
              <a:rPr dirty="0"/>
              <a:t>monitorering</a:t>
            </a:r>
            <a:r>
              <a:rPr spc="-55" dirty="0"/>
              <a:t> </a:t>
            </a:r>
            <a:r>
              <a:rPr dirty="0"/>
              <a:t>af</a:t>
            </a:r>
            <a:r>
              <a:rPr spc="-15" dirty="0"/>
              <a:t> </a:t>
            </a:r>
            <a:r>
              <a:rPr dirty="0"/>
              <a:t>sektorudviklingen,</a:t>
            </a:r>
            <a:r>
              <a:rPr spc="-45" dirty="0"/>
              <a:t> </a:t>
            </a:r>
            <a:r>
              <a:rPr dirty="0"/>
              <a:t>men</a:t>
            </a:r>
            <a:r>
              <a:rPr spc="-35" dirty="0"/>
              <a:t> </a:t>
            </a:r>
            <a:r>
              <a:rPr dirty="0"/>
              <a:t>ikke</a:t>
            </a:r>
            <a:r>
              <a:rPr spc="-25" dirty="0"/>
              <a:t> </a:t>
            </a:r>
            <a:r>
              <a:rPr dirty="0"/>
              <a:t>som</a:t>
            </a:r>
            <a:r>
              <a:rPr spc="-20" dirty="0"/>
              <a:t> </a:t>
            </a:r>
            <a:r>
              <a:rPr dirty="0"/>
              <a:t>selvstændig</a:t>
            </a:r>
            <a:r>
              <a:rPr spc="-45" dirty="0"/>
              <a:t> </a:t>
            </a:r>
            <a:r>
              <a:rPr dirty="0"/>
              <a:t>opgørelse</a:t>
            </a:r>
            <a:r>
              <a:rPr spc="-35" dirty="0"/>
              <a:t> </a:t>
            </a:r>
            <a:r>
              <a:rPr spc="-25" dirty="0"/>
              <a:t>af </a:t>
            </a:r>
            <a:r>
              <a:rPr dirty="0"/>
              <a:t>projekternes</a:t>
            </a:r>
            <a:r>
              <a:rPr spc="-70" dirty="0"/>
              <a:t> </a:t>
            </a:r>
            <a:r>
              <a:rPr spc="-10" dirty="0"/>
              <a:t>effektskabelse.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13</a:t>
            </a:fld>
            <a:endParaRPr spc="-25" dirty="0"/>
          </a:p>
        </p:txBody>
      </p:sp>
      <p:pic>
        <p:nvPicPr>
          <p:cNvPr id="7" name="Billede 6" descr="Et billede, der indeholder Font/skrifttype, typografi, tekst, hvid&#10;&#10;Automatisk genereret beskrivelse">
            <a:extLst>
              <a:ext uri="{FF2B5EF4-FFF2-40B4-BE49-F238E27FC236}">
                <a16:creationId xmlns:a16="http://schemas.microsoft.com/office/drawing/2014/main" id="{116F58C7-E38A-7F3C-18A3-0B49015A5F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2919" y="1752600"/>
            <a:ext cx="500888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6E3E9"/>
                </a:solidFill>
              </a:rPr>
              <a:t>Fakta</a:t>
            </a:r>
            <a:r>
              <a:rPr sz="2800" spc="-45" dirty="0">
                <a:solidFill>
                  <a:srgbClr val="E6E3E9"/>
                </a:solidFill>
              </a:rPr>
              <a:t> </a:t>
            </a:r>
            <a:r>
              <a:rPr sz="2800" dirty="0">
                <a:solidFill>
                  <a:srgbClr val="E6E3E9"/>
                </a:solidFill>
              </a:rPr>
              <a:t>om</a:t>
            </a:r>
            <a:r>
              <a:rPr sz="2800" spc="-45" dirty="0">
                <a:solidFill>
                  <a:srgbClr val="E6E3E9"/>
                </a:solidFill>
              </a:rPr>
              <a:t> </a:t>
            </a:r>
            <a:r>
              <a:rPr lang="da-DK" sz="2800" spc="-10" dirty="0">
                <a:solidFill>
                  <a:srgbClr val="E6E3E9"/>
                </a:solidFill>
              </a:rPr>
              <a:t>Heste</a:t>
            </a:r>
            <a:r>
              <a:rPr sz="2800" spc="-10" dirty="0" err="1">
                <a:solidFill>
                  <a:srgbClr val="E6E3E9"/>
                </a:solidFill>
              </a:rPr>
              <a:t>afgiftsfonden</a:t>
            </a:r>
            <a:endParaRPr sz="2800" dirty="0"/>
          </a:p>
        </p:txBody>
      </p:sp>
      <p:sp>
        <p:nvSpPr>
          <p:cNvPr id="6" name="Pladsholder til slidenummer 5">
            <a:extLst>
              <a:ext uri="{FF2B5EF4-FFF2-40B4-BE49-F238E27FC236}">
                <a16:creationId xmlns:a16="http://schemas.microsoft.com/office/drawing/2014/main" id="{132A19D8-A084-A147-343B-82B3FEDBDEBC}"/>
              </a:ext>
            </a:extLst>
          </p:cNvPr>
          <p:cNvSpPr>
            <a:spLocks noGrp="1"/>
          </p:cNvSpPr>
          <p:nvPr>
            <p:ph type="sldNum" sz="quarter" idx="7"/>
          </p:nvPr>
        </p:nvSpPr>
        <p:spPr/>
        <p:txBody>
          <a:bodyPr/>
          <a:lstStyle/>
          <a:p>
            <a:pPr marL="12700">
              <a:lnSpc>
                <a:spcPts val="1240"/>
              </a:lnSpc>
            </a:pPr>
            <a:fld id="{81D60167-4931-47E6-BA6A-407CBD079E47}" type="slidenum">
              <a:rPr lang="da-DK" spc="-25" smtClean="0"/>
              <a:t>14</a:t>
            </a:fld>
            <a:endParaRPr lang="da-DK" spc="-25" dirty="0"/>
          </a:p>
        </p:txBody>
      </p:sp>
      <p:sp>
        <p:nvSpPr>
          <p:cNvPr id="3" name="object 3"/>
          <p:cNvSpPr txBox="1"/>
          <p:nvPr/>
        </p:nvSpPr>
        <p:spPr>
          <a:xfrm>
            <a:off x="609602" y="2523534"/>
            <a:ext cx="6172197" cy="2935868"/>
          </a:xfrm>
          <a:prstGeom prst="rect">
            <a:avLst/>
          </a:prstGeom>
        </p:spPr>
        <p:txBody>
          <a:bodyPr vert="horz" wrap="square" lIns="0" tIns="12700" rIns="0" bIns="0" rtlCol="0">
            <a:spAutoFit/>
          </a:bodyPr>
          <a:lstStyle/>
          <a:p>
            <a:pPr marR="6350" algn="r">
              <a:lnSpc>
                <a:spcPct val="100000"/>
              </a:lnSpc>
              <a:spcBef>
                <a:spcPts val="100"/>
              </a:spcBef>
            </a:pPr>
            <a:r>
              <a:rPr sz="1200" dirty="0">
                <a:solidFill>
                  <a:srgbClr val="E6E3E9"/>
                </a:solidFill>
                <a:latin typeface="Arial"/>
                <a:cs typeface="Arial"/>
              </a:rPr>
              <a:t>Fonden har</a:t>
            </a:r>
            <a:r>
              <a:rPr sz="1200" spc="-30" dirty="0">
                <a:solidFill>
                  <a:srgbClr val="E6E3E9"/>
                </a:solidFill>
                <a:latin typeface="Arial"/>
                <a:cs typeface="Arial"/>
              </a:rPr>
              <a:t> </a:t>
            </a:r>
            <a:r>
              <a:rPr sz="1200" spc="-10" dirty="0">
                <a:solidFill>
                  <a:srgbClr val="E6E3E9"/>
                </a:solidFill>
                <a:latin typeface="Arial"/>
                <a:cs typeface="Arial"/>
              </a:rPr>
              <a:t>lovgivningsmæssig </a:t>
            </a:r>
            <a:r>
              <a:rPr sz="1200" dirty="0">
                <a:solidFill>
                  <a:srgbClr val="E6E3E9"/>
                </a:solidFill>
                <a:latin typeface="Arial"/>
                <a:cs typeface="Arial"/>
              </a:rPr>
              <a:t>baggrund</a:t>
            </a:r>
            <a:r>
              <a:rPr sz="1200" spc="-20" dirty="0">
                <a:solidFill>
                  <a:srgbClr val="E6E3E9"/>
                </a:solidFill>
                <a:latin typeface="Arial"/>
                <a:cs typeface="Arial"/>
              </a:rPr>
              <a:t> </a:t>
            </a:r>
            <a:r>
              <a:rPr sz="1200" dirty="0">
                <a:solidFill>
                  <a:srgbClr val="E6E3E9"/>
                </a:solidFill>
                <a:latin typeface="Arial"/>
                <a:cs typeface="Arial"/>
              </a:rPr>
              <a:t>i</a:t>
            </a:r>
            <a:r>
              <a:rPr sz="1200" spc="10" dirty="0">
                <a:solidFill>
                  <a:srgbClr val="E6E3E9"/>
                </a:solidFill>
                <a:latin typeface="Arial"/>
                <a:cs typeface="Arial"/>
              </a:rPr>
              <a:t> </a:t>
            </a:r>
            <a:r>
              <a:rPr sz="1200" spc="-10" dirty="0">
                <a:solidFill>
                  <a:srgbClr val="E6E3E9"/>
                </a:solidFill>
                <a:latin typeface="Arial"/>
                <a:cs typeface="Arial"/>
              </a:rPr>
              <a:t>landbrugsstøtteloven.</a:t>
            </a:r>
            <a:endParaRPr sz="1200" dirty="0">
              <a:latin typeface="Arial"/>
              <a:cs typeface="Arial"/>
            </a:endParaRPr>
          </a:p>
          <a:p>
            <a:pPr algn="r">
              <a:lnSpc>
                <a:spcPct val="100000"/>
              </a:lnSpc>
              <a:spcBef>
                <a:spcPts val="60"/>
              </a:spcBef>
            </a:pPr>
            <a:endParaRPr sz="1200" dirty="0">
              <a:latin typeface="Arial"/>
              <a:cs typeface="Arial"/>
            </a:endParaRPr>
          </a:p>
          <a:p>
            <a:pPr marL="128270" marR="5715" indent="-116205" algn="r">
              <a:lnSpc>
                <a:spcPct val="100000"/>
              </a:lnSpc>
            </a:pPr>
            <a:r>
              <a:rPr sz="1200" dirty="0">
                <a:solidFill>
                  <a:srgbClr val="E6E3E9"/>
                </a:solidFill>
                <a:latin typeface="Arial"/>
                <a:cs typeface="Arial"/>
              </a:rPr>
              <a:t>Fonden</a:t>
            </a:r>
            <a:r>
              <a:rPr sz="1200" spc="-5" dirty="0">
                <a:solidFill>
                  <a:srgbClr val="E6E3E9"/>
                </a:solidFill>
                <a:latin typeface="Arial"/>
                <a:cs typeface="Arial"/>
              </a:rPr>
              <a:t> </a:t>
            </a:r>
            <a:r>
              <a:rPr sz="1200" dirty="0">
                <a:solidFill>
                  <a:srgbClr val="E6E3E9"/>
                </a:solidFill>
                <a:latin typeface="Arial"/>
                <a:cs typeface="Arial"/>
              </a:rPr>
              <a:t>kan</a:t>
            </a:r>
            <a:r>
              <a:rPr sz="1200" spc="-40" dirty="0">
                <a:solidFill>
                  <a:srgbClr val="E6E3E9"/>
                </a:solidFill>
                <a:latin typeface="Arial"/>
                <a:cs typeface="Arial"/>
              </a:rPr>
              <a:t> </a:t>
            </a:r>
            <a:r>
              <a:rPr sz="1200" dirty="0">
                <a:solidFill>
                  <a:srgbClr val="E6E3E9"/>
                </a:solidFill>
                <a:latin typeface="Arial"/>
                <a:cs typeface="Arial"/>
              </a:rPr>
              <a:t>i henhold</a:t>
            </a:r>
            <a:r>
              <a:rPr sz="1200" spc="-40" dirty="0">
                <a:solidFill>
                  <a:srgbClr val="E6E3E9"/>
                </a:solidFill>
                <a:latin typeface="Arial"/>
                <a:cs typeface="Arial"/>
              </a:rPr>
              <a:t> </a:t>
            </a:r>
            <a:r>
              <a:rPr sz="1200" dirty="0">
                <a:solidFill>
                  <a:srgbClr val="E6E3E9"/>
                </a:solidFill>
                <a:latin typeface="Arial"/>
                <a:cs typeface="Arial"/>
              </a:rPr>
              <a:t>til </a:t>
            </a:r>
            <a:r>
              <a:rPr sz="1200" spc="-10" dirty="0">
                <a:solidFill>
                  <a:srgbClr val="E6E3E9"/>
                </a:solidFill>
                <a:latin typeface="Arial"/>
                <a:cs typeface="Arial"/>
              </a:rPr>
              <a:t>landbrugsstøtteloven</a:t>
            </a:r>
            <a:r>
              <a:rPr sz="1200" dirty="0">
                <a:solidFill>
                  <a:srgbClr val="E6E3E9"/>
                </a:solidFill>
                <a:latin typeface="Arial"/>
                <a:cs typeface="Arial"/>
              </a:rPr>
              <a:t> yde</a:t>
            </a:r>
            <a:r>
              <a:rPr sz="1200" spc="-30" dirty="0">
                <a:solidFill>
                  <a:srgbClr val="E6E3E9"/>
                </a:solidFill>
                <a:latin typeface="Arial"/>
                <a:cs typeface="Arial"/>
              </a:rPr>
              <a:t> </a:t>
            </a:r>
            <a:r>
              <a:rPr sz="1200" dirty="0">
                <a:solidFill>
                  <a:srgbClr val="E6E3E9"/>
                </a:solidFill>
                <a:latin typeface="Arial"/>
                <a:cs typeface="Arial"/>
              </a:rPr>
              <a:t>støtte</a:t>
            </a:r>
            <a:r>
              <a:rPr sz="1200" spc="10" dirty="0">
                <a:solidFill>
                  <a:srgbClr val="E6E3E9"/>
                </a:solidFill>
                <a:latin typeface="Arial"/>
                <a:cs typeface="Arial"/>
              </a:rPr>
              <a:t> </a:t>
            </a:r>
            <a:r>
              <a:rPr sz="1200" dirty="0">
                <a:solidFill>
                  <a:srgbClr val="E6E3E9"/>
                </a:solidFill>
                <a:latin typeface="Arial"/>
                <a:cs typeface="Arial"/>
              </a:rPr>
              <a:t>til</a:t>
            </a:r>
            <a:r>
              <a:rPr sz="1200" spc="5" dirty="0">
                <a:solidFill>
                  <a:srgbClr val="E6E3E9"/>
                </a:solidFill>
                <a:latin typeface="Arial"/>
                <a:cs typeface="Arial"/>
              </a:rPr>
              <a:t> </a:t>
            </a:r>
            <a:r>
              <a:rPr sz="1200" dirty="0">
                <a:solidFill>
                  <a:srgbClr val="E6E3E9"/>
                </a:solidFill>
                <a:latin typeface="Arial"/>
                <a:cs typeface="Arial"/>
              </a:rPr>
              <a:t>forskning</a:t>
            </a:r>
            <a:r>
              <a:rPr sz="1200" spc="-30" dirty="0">
                <a:solidFill>
                  <a:srgbClr val="E6E3E9"/>
                </a:solidFill>
                <a:latin typeface="Arial"/>
                <a:cs typeface="Arial"/>
              </a:rPr>
              <a:t> </a:t>
            </a:r>
            <a:r>
              <a:rPr sz="1200" dirty="0">
                <a:solidFill>
                  <a:srgbClr val="E6E3E9"/>
                </a:solidFill>
                <a:latin typeface="Arial"/>
                <a:cs typeface="Arial"/>
              </a:rPr>
              <a:t>og</a:t>
            </a:r>
            <a:r>
              <a:rPr sz="1200" spc="-15" dirty="0">
                <a:solidFill>
                  <a:srgbClr val="E6E3E9"/>
                </a:solidFill>
                <a:latin typeface="Arial"/>
                <a:cs typeface="Arial"/>
              </a:rPr>
              <a:t> </a:t>
            </a:r>
            <a:r>
              <a:rPr sz="1200" spc="-10" dirty="0">
                <a:solidFill>
                  <a:srgbClr val="E6E3E9"/>
                </a:solidFill>
                <a:latin typeface="Arial"/>
                <a:cs typeface="Arial"/>
              </a:rPr>
              <a:t>forsøg, produktudvikling,</a:t>
            </a:r>
            <a:r>
              <a:rPr sz="1200" spc="-15" dirty="0">
                <a:solidFill>
                  <a:srgbClr val="E6E3E9"/>
                </a:solidFill>
                <a:latin typeface="Arial"/>
                <a:cs typeface="Arial"/>
              </a:rPr>
              <a:t> </a:t>
            </a:r>
            <a:r>
              <a:rPr sz="1200" dirty="0">
                <a:solidFill>
                  <a:srgbClr val="E6E3E9"/>
                </a:solidFill>
                <a:latin typeface="Arial"/>
                <a:cs typeface="Arial"/>
              </a:rPr>
              <a:t>rådgivning,</a:t>
            </a:r>
            <a:r>
              <a:rPr sz="1200" spc="10" dirty="0">
                <a:solidFill>
                  <a:srgbClr val="E6E3E9"/>
                </a:solidFill>
                <a:latin typeface="Arial"/>
                <a:cs typeface="Arial"/>
              </a:rPr>
              <a:t> </a:t>
            </a:r>
            <a:r>
              <a:rPr sz="1200" dirty="0">
                <a:solidFill>
                  <a:srgbClr val="E6E3E9"/>
                </a:solidFill>
                <a:latin typeface="Arial"/>
                <a:cs typeface="Arial"/>
              </a:rPr>
              <a:t>uddannelse,</a:t>
            </a:r>
            <a:r>
              <a:rPr sz="1200" spc="-15" dirty="0">
                <a:solidFill>
                  <a:srgbClr val="E6E3E9"/>
                </a:solidFill>
                <a:latin typeface="Arial"/>
                <a:cs typeface="Arial"/>
              </a:rPr>
              <a:t> </a:t>
            </a:r>
            <a:r>
              <a:rPr sz="1200" dirty="0">
                <a:solidFill>
                  <a:srgbClr val="E6E3E9"/>
                </a:solidFill>
                <a:latin typeface="Arial"/>
                <a:cs typeface="Arial"/>
              </a:rPr>
              <a:t>kontrol,</a:t>
            </a:r>
            <a:r>
              <a:rPr sz="1200" spc="10" dirty="0">
                <a:solidFill>
                  <a:srgbClr val="E6E3E9"/>
                </a:solidFill>
                <a:latin typeface="Arial"/>
                <a:cs typeface="Arial"/>
              </a:rPr>
              <a:t> </a:t>
            </a:r>
            <a:r>
              <a:rPr sz="1200" spc="-10" dirty="0">
                <a:solidFill>
                  <a:srgbClr val="E6E3E9"/>
                </a:solidFill>
                <a:latin typeface="Arial"/>
                <a:cs typeface="Arial"/>
              </a:rPr>
              <a:t>sygdomsforebyggelse-</a:t>
            </a:r>
            <a:r>
              <a:rPr sz="1200" dirty="0">
                <a:solidFill>
                  <a:srgbClr val="E6E3E9"/>
                </a:solidFill>
                <a:latin typeface="Arial"/>
                <a:cs typeface="Arial"/>
              </a:rPr>
              <a:t> </a:t>
            </a:r>
            <a:r>
              <a:rPr sz="1200" spc="-25" dirty="0">
                <a:solidFill>
                  <a:srgbClr val="E6E3E9"/>
                </a:solidFill>
                <a:latin typeface="Arial"/>
                <a:cs typeface="Arial"/>
              </a:rPr>
              <a:t>og </a:t>
            </a:r>
            <a:r>
              <a:rPr sz="1200" dirty="0">
                <a:solidFill>
                  <a:srgbClr val="E6E3E9"/>
                </a:solidFill>
                <a:latin typeface="Arial"/>
                <a:cs typeface="Arial"/>
              </a:rPr>
              <a:t>bekæmpelse,</a:t>
            </a:r>
            <a:r>
              <a:rPr sz="1200" spc="-30" dirty="0">
                <a:solidFill>
                  <a:srgbClr val="E6E3E9"/>
                </a:solidFill>
                <a:latin typeface="Arial"/>
                <a:cs typeface="Arial"/>
              </a:rPr>
              <a:t> </a:t>
            </a:r>
            <a:r>
              <a:rPr sz="1200" spc="-10" dirty="0">
                <a:solidFill>
                  <a:srgbClr val="E6E3E9"/>
                </a:solidFill>
                <a:latin typeface="Arial"/>
                <a:cs typeface="Arial"/>
              </a:rPr>
              <a:t>afsætningsfremme</a:t>
            </a:r>
            <a:r>
              <a:rPr sz="1200" spc="-35" dirty="0">
                <a:solidFill>
                  <a:srgbClr val="E6E3E9"/>
                </a:solidFill>
                <a:latin typeface="Arial"/>
                <a:cs typeface="Arial"/>
              </a:rPr>
              <a:t> </a:t>
            </a:r>
            <a:r>
              <a:rPr sz="1200" dirty="0">
                <a:solidFill>
                  <a:srgbClr val="E6E3E9"/>
                </a:solidFill>
                <a:latin typeface="Arial"/>
                <a:cs typeface="Arial"/>
              </a:rPr>
              <a:t>samt særlige </a:t>
            </a:r>
            <a:r>
              <a:rPr sz="1200" spc="-10" dirty="0">
                <a:solidFill>
                  <a:srgbClr val="E6E3E9"/>
                </a:solidFill>
                <a:latin typeface="Arial"/>
                <a:cs typeface="Arial"/>
              </a:rPr>
              <a:t>aktiviteter,</a:t>
            </a:r>
            <a:r>
              <a:rPr sz="1200" dirty="0">
                <a:solidFill>
                  <a:srgbClr val="E6E3E9"/>
                </a:solidFill>
                <a:latin typeface="Arial"/>
                <a:cs typeface="Arial"/>
              </a:rPr>
              <a:t> som</a:t>
            </a:r>
            <a:r>
              <a:rPr sz="1200" spc="5" dirty="0">
                <a:solidFill>
                  <a:srgbClr val="E6E3E9"/>
                </a:solidFill>
                <a:latin typeface="Arial"/>
                <a:cs typeface="Arial"/>
              </a:rPr>
              <a:t> </a:t>
            </a:r>
            <a:r>
              <a:rPr sz="1200" dirty="0">
                <a:solidFill>
                  <a:srgbClr val="E6E3E9"/>
                </a:solidFill>
                <a:latin typeface="Arial"/>
                <a:cs typeface="Arial"/>
              </a:rPr>
              <a:t>er</a:t>
            </a:r>
            <a:r>
              <a:rPr sz="1200" spc="-5" dirty="0">
                <a:solidFill>
                  <a:srgbClr val="E6E3E9"/>
                </a:solidFill>
                <a:latin typeface="Arial"/>
                <a:cs typeface="Arial"/>
              </a:rPr>
              <a:t> </a:t>
            </a:r>
            <a:r>
              <a:rPr sz="1200" dirty="0" err="1">
                <a:solidFill>
                  <a:srgbClr val="E6E3E9"/>
                </a:solidFill>
                <a:latin typeface="Arial"/>
                <a:cs typeface="Arial"/>
              </a:rPr>
              <a:t>godkendt</a:t>
            </a:r>
            <a:r>
              <a:rPr sz="1200" spc="-25" dirty="0">
                <a:solidFill>
                  <a:srgbClr val="E6E3E9"/>
                </a:solidFill>
                <a:latin typeface="Arial"/>
                <a:cs typeface="Arial"/>
              </a:rPr>
              <a:t> </a:t>
            </a:r>
            <a:r>
              <a:rPr sz="1200" spc="-25" dirty="0" err="1">
                <a:solidFill>
                  <a:srgbClr val="E6E3E9"/>
                </a:solidFill>
                <a:latin typeface="Arial"/>
                <a:cs typeface="Arial"/>
              </a:rPr>
              <a:t>af</a:t>
            </a:r>
            <a:r>
              <a:rPr lang="da-DK" sz="1200" dirty="0">
                <a:latin typeface="Arial"/>
                <a:cs typeface="Arial"/>
              </a:rPr>
              <a:t> </a:t>
            </a:r>
            <a:r>
              <a:rPr sz="1200" spc="-10" dirty="0" err="1">
                <a:solidFill>
                  <a:srgbClr val="E6E3E9"/>
                </a:solidFill>
                <a:latin typeface="Arial"/>
                <a:cs typeface="Arial"/>
              </a:rPr>
              <a:t>fødevareministeren</a:t>
            </a:r>
            <a:r>
              <a:rPr sz="1200" spc="-10" dirty="0">
                <a:solidFill>
                  <a:srgbClr val="E6E3E9"/>
                </a:solidFill>
                <a:latin typeface="Arial"/>
                <a:cs typeface="Arial"/>
              </a:rPr>
              <a:t>.</a:t>
            </a:r>
            <a:endParaRPr lang="da-DK" sz="1200" dirty="0">
              <a:latin typeface="Arial"/>
              <a:cs typeface="Arial"/>
            </a:endParaRPr>
          </a:p>
          <a:p>
            <a:pPr marR="6350" algn="r">
              <a:lnSpc>
                <a:spcPct val="100000"/>
              </a:lnSpc>
            </a:pPr>
            <a:endParaRPr lang="da-DK" sz="1200" spc="-10" dirty="0">
              <a:solidFill>
                <a:srgbClr val="E6E3E9"/>
              </a:solidFill>
              <a:latin typeface="Arial"/>
              <a:cs typeface="Arial"/>
            </a:endParaRPr>
          </a:p>
          <a:p>
            <a:pPr marR="6350" algn="r">
              <a:lnSpc>
                <a:spcPct val="100000"/>
              </a:lnSpc>
            </a:pPr>
            <a:r>
              <a:rPr lang="da-DK" sz="1200" spc="-10" dirty="0">
                <a:solidFill>
                  <a:srgbClr val="E6E3E9"/>
                </a:solidFill>
                <a:latin typeface="Arial"/>
                <a:cs typeface="Arial"/>
              </a:rPr>
              <a:t>Fonden forventer at have ca. 1,5 mio. kr. årligt til rådighed for bevilling af tilskud. Fondens bestyrelse forbeholder sig ret til frit at prioritere ansøgninger inden for den til enhver tid værende økonomiske ramme.</a:t>
            </a:r>
            <a:endParaRPr lang="da-DK" sz="1200" dirty="0">
              <a:latin typeface="Arial"/>
              <a:cs typeface="Arial"/>
            </a:endParaRPr>
          </a:p>
          <a:p>
            <a:pPr algn="r">
              <a:lnSpc>
                <a:spcPct val="100000"/>
              </a:lnSpc>
              <a:spcBef>
                <a:spcPts val="60"/>
              </a:spcBef>
            </a:pPr>
            <a:endParaRPr sz="1200" dirty="0">
              <a:latin typeface="Arial"/>
              <a:cs typeface="Arial"/>
            </a:endParaRPr>
          </a:p>
          <a:p>
            <a:pPr marR="5080" algn="r">
              <a:lnSpc>
                <a:spcPct val="100000"/>
              </a:lnSpc>
            </a:pPr>
            <a:r>
              <a:rPr sz="1200" dirty="0">
                <a:solidFill>
                  <a:srgbClr val="E6E3E9"/>
                </a:solidFill>
                <a:latin typeface="Arial"/>
                <a:cs typeface="Arial"/>
              </a:rPr>
              <a:t>Fonden</a:t>
            </a:r>
            <a:r>
              <a:rPr sz="1200" spc="-20" dirty="0">
                <a:solidFill>
                  <a:srgbClr val="E6E3E9"/>
                </a:solidFill>
                <a:latin typeface="Arial"/>
                <a:cs typeface="Arial"/>
              </a:rPr>
              <a:t> </a:t>
            </a:r>
            <a:r>
              <a:rPr sz="1200" dirty="0">
                <a:solidFill>
                  <a:srgbClr val="E6E3E9"/>
                </a:solidFill>
                <a:latin typeface="Arial"/>
                <a:cs typeface="Arial"/>
              </a:rPr>
              <a:t>ledes</a:t>
            </a:r>
            <a:r>
              <a:rPr sz="1200" spc="-45" dirty="0">
                <a:solidFill>
                  <a:srgbClr val="E6E3E9"/>
                </a:solidFill>
                <a:latin typeface="Arial"/>
                <a:cs typeface="Arial"/>
              </a:rPr>
              <a:t> </a:t>
            </a:r>
            <a:r>
              <a:rPr sz="1200" dirty="0">
                <a:solidFill>
                  <a:srgbClr val="E6E3E9"/>
                </a:solidFill>
                <a:latin typeface="Arial"/>
                <a:cs typeface="Arial"/>
              </a:rPr>
              <a:t>af</a:t>
            </a:r>
            <a:r>
              <a:rPr sz="1200" spc="-5" dirty="0">
                <a:solidFill>
                  <a:srgbClr val="E6E3E9"/>
                </a:solidFill>
                <a:latin typeface="Arial"/>
                <a:cs typeface="Arial"/>
              </a:rPr>
              <a:t> </a:t>
            </a:r>
            <a:r>
              <a:rPr sz="1200" dirty="0">
                <a:solidFill>
                  <a:srgbClr val="E6E3E9"/>
                </a:solidFill>
                <a:latin typeface="Arial"/>
                <a:cs typeface="Arial"/>
              </a:rPr>
              <a:t>en</a:t>
            </a:r>
            <a:r>
              <a:rPr sz="1200" spc="-30" dirty="0">
                <a:solidFill>
                  <a:srgbClr val="E6E3E9"/>
                </a:solidFill>
                <a:latin typeface="Arial"/>
                <a:cs typeface="Arial"/>
              </a:rPr>
              <a:t> </a:t>
            </a:r>
            <a:r>
              <a:rPr sz="1200" dirty="0">
                <a:solidFill>
                  <a:srgbClr val="E6E3E9"/>
                </a:solidFill>
                <a:latin typeface="Arial"/>
                <a:cs typeface="Arial"/>
              </a:rPr>
              <a:t>faglig</a:t>
            </a:r>
            <a:r>
              <a:rPr sz="1200" spc="-30" dirty="0">
                <a:solidFill>
                  <a:srgbClr val="E6E3E9"/>
                </a:solidFill>
                <a:latin typeface="Arial"/>
                <a:cs typeface="Arial"/>
              </a:rPr>
              <a:t> </a:t>
            </a:r>
            <a:r>
              <a:rPr sz="1200" dirty="0">
                <a:solidFill>
                  <a:srgbClr val="E6E3E9"/>
                </a:solidFill>
                <a:latin typeface="Arial"/>
                <a:cs typeface="Arial"/>
              </a:rPr>
              <a:t>bestyrelse,</a:t>
            </a:r>
            <a:r>
              <a:rPr sz="1200" spc="-30" dirty="0">
                <a:solidFill>
                  <a:srgbClr val="E6E3E9"/>
                </a:solidFill>
                <a:latin typeface="Arial"/>
                <a:cs typeface="Arial"/>
              </a:rPr>
              <a:t> </a:t>
            </a:r>
            <a:r>
              <a:rPr sz="1200" dirty="0">
                <a:solidFill>
                  <a:srgbClr val="E6E3E9"/>
                </a:solidFill>
                <a:latin typeface="Arial"/>
                <a:cs typeface="Arial"/>
              </a:rPr>
              <a:t>der</a:t>
            </a:r>
            <a:r>
              <a:rPr sz="1200" spc="-25" dirty="0">
                <a:solidFill>
                  <a:srgbClr val="E6E3E9"/>
                </a:solidFill>
                <a:latin typeface="Arial"/>
                <a:cs typeface="Arial"/>
              </a:rPr>
              <a:t> </a:t>
            </a:r>
            <a:r>
              <a:rPr sz="1200" dirty="0">
                <a:solidFill>
                  <a:srgbClr val="E6E3E9"/>
                </a:solidFill>
                <a:latin typeface="Arial"/>
                <a:cs typeface="Arial"/>
              </a:rPr>
              <a:t>er</a:t>
            </a:r>
            <a:r>
              <a:rPr sz="1200" spc="-20" dirty="0">
                <a:solidFill>
                  <a:srgbClr val="E6E3E9"/>
                </a:solidFill>
                <a:latin typeface="Arial"/>
                <a:cs typeface="Arial"/>
              </a:rPr>
              <a:t> </a:t>
            </a:r>
            <a:r>
              <a:rPr sz="1200" dirty="0">
                <a:solidFill>
                  <a:srgbClr val="E6E3E9"/>
                </a:solidFill>
                <a:latin typeface="Arial"/>
                <a:cs typeface="Arial"/>
              </a:rPr>
              <a:t>sammensat</a:t>
            </a:r>
            <a:r>
              <a:rPr sz="1200" spc="-30" dirty="0">
                <a:solidFill>
                  <a:srgbClr val="E6E3E9"/>
                </a:solidFill>
                <a:latin typeface="Arial"/>
                <a:cs typeface="Arial"/>
              </a:rPr>
              <a:t> </a:t>
            </a:r>
            <a:r>
              <a:rPr sz="1200" dirty="0">
                <a:solidFill>
                  <a:srgbClr val="E6E3E9"/>
                </a:solidFill>
                <a:latin typeface="Arial"/>
                <a:cs typeface="Arial"/>
              </a:rPr>
              <a:t>af</a:t>
            </a:r>
            <a:r>
              <a:rPr sz="1200" spc="-20" dirty="0">
                <a:solidFill>
                  <a:srgbClr val="E6E3E9"/>
                </a:solidFill>
                <a:latin typeface="Arial"/>
                <a:cs typeface="Arial"/>
              </a:rPr>
              <a:t> </a:t>
            </a:r>
            <a:r>
              <a:rPr sz="1200" dirty="0">
                <a:solidFill>
                  <a:srgbClr val="E6E3E9"/>
                </a:solidFill>
                <a:latin typeface="Arial"/>
                <a:cs typeface="Arial"/>
              </a:rPr>
              <a:t>repræsentanter</a:t>
            </a:r>
            <a:r>
              <a:rPr sz="1200" spc="-50" dirty="0">
                <a:solidFill>
                  <a:srgbClr val="E6E3E9"/>
                </a:solidFill>
                <a:latin typeface="Arial"/>
                <a:cs typeface="Arial"/>
              </a:rPr>
              <a:t> </a:t>
            </a:r>
            <a:r>
              <a:rPr sz="1200" spc="-25" dirty="0">
                <a:solidFill>
                  <a:srgbClr val="E6E3E9"/>
                </a:solidFill>
                <a:latin typeface="Arial"/>
                <a:cs typeface="Arial"/>
              </a:rPr>
              <a:t>for</a:t>
            </a:r>
            <a:endParaRPr sz="1200" dirty="0">
              <a:latin typeface="Arial"/>
              <a:cs typeface="Arial"/>
            </a:endParaRPr>
          </a:p>
          <a:p>
            <a:pPr marR="6350" algn="r">
              <a:lnSpc>
                <a:spcPct val="100000"/>
              </a:lnSpc>
            </a:pPr>
            <a:r>
              <a:rPr sz="1200" dirty="0">
                <a:solidFill>
                  <a:srgbClr val="E6E3E9"/>
                </a:solidFill>
                <a:latin typeface="Arial"/>
                <a:cs typeface="Arial"/>
              </a:rPr>
              <a:t>erhvervet</a:t>
            </a:r>
            <a:r>
              <a:rPr sz="1200" spc="-20" dirty="0">
                <a:solidFill>
                  <a:srgbClr val="E6E3E9"/>
                </a:solidFill>
                <a:latin typeface="Arial"/>
                <a:cs typeface="Arial"/>
              </a:rPr>
              <a:t> </a:t>
            </a:r>
            <a:r>
              <a:rPr sz="1200" dirty="0">
                <a:solidFill>
                  <a:srgbClr val="E6E3E9"/>
                </a:solidFill>
                <a:latin typeface="Arial"/>
                <a:cs typeface="Arial"/>
              </a:rPr>
              <a:t>og</a:t>
            </a:r>
            <a:r>
              <a:rPr sz="1200" spc="-45" dirty="0">
                <a:solidFill>
                  <a:srgbClr val="E6E3E9"/>
                </a:solidFill>
                <a:latin typeface="Arial"/>
                <a:cs typeface="Arial"/>
              </a:rPr>
              <a:t> </a:t>
            </a:r>
            <a:r>
              <a:rPr sz="1200" dirty="0">
                <a:solidFill>
                  <a:srgbClr val="E6E3E9"/>
                </a:solidFill>
                <a:latin typeface="Arial"/>
                <a:cs typeface="Arial"/>
              </a:rPr>
              <a:t>offentlige</a:t>
            </a:r>
            <a:r>
              <a:rPr sz="1200" spc="-50" dirty="0">
                <a:solidFill>
                  <a:srgbClr val="E6E3E9"/>
                </a:solidFill>
                <a:latin typeface="Arial"/>
                <a:cs typeface="Arial"/>
              </a:rPr>
              <a:t> </a:t>
            </a:r>
            <a:r>
              <a:rPr sz="1200" spc="-10" dirty="0">
                <a:solidFill>
                  <a:srgbClr val="E6E3E9"/>
                </a:solidFill>
                <a:latin typeface="Arial"/>
                <a:cs typeface="Arial"/>
              </a:rPr>
              <a:t>interessenter.</a:t>
            </a:r>
            <a:endParaRPr sz="1200" dirty="0">
              <a:latin typeface="Arial"/>
              <a:cs typeface="Arial"/>
            </a:endParaRPr>
          </a:p>
          <a:p>
            <a:pPr marL="713105" marR="6350" indent="-498475" algn="r">
              <a:lnSpc>
                <a:spcPct val="200000"/>
              </a:lnSpc>
            </a:pPr>
            <a:r>
              <a:rPr sz="1200" dirty="0">
                <a:solidFill>
                  <a:srgbClr val="E6E3E9"/>
                </a:solidFill>
                <a:latin typeface="Arial"/>
                <a:cs typeface="Arial"/>
              </a:rPr>
              <a:t>Det</a:t>
            </a:r>
            <a:r>
              <a:rPr sz="1200" spc="-25" dirty="0">
                <a:solidFill>
                  <a:srgbClr val="E6E3E9"/>
                </a:solidFill>
                <a:latin typeface="Arial"/>
                <a:cs typeface="Arial"/>
              </a:rPr>
              <a:t> </a:t>
            </a:r>
            <a:r>
              <a:rPr sz="1200" dirty="0">
                <a:solidFill>
                  <a:srgbClr val="E6E3E9"/>
                </a:solidFill>
                <a:latin typeface="Arial"/>
                <a:cs typeface="Arial"/>
              </a:rPr>
              <a:t>er</a:t>
            </a:r>
            <a:r>
              <a:rPr sz="1200" spc="-20" dirty="0">
                <a:solidFill>
                  <a:srgbClr val="E6E3E9"/>
                </a:solidFill>
                <a:latin typeface="Arial"/>
                <a:cs typeface="Arial"/>
              </a:rPr>
              <a:t> </a:t>
            </a:r>
            <a:r>
              <a:rPr sz="1200" dirty="0">
                <a:solidFill>
                  <a:srgbClr val="E6E3E9"/>
                </a:solidFill>
                <a:latin typeface="Arial"/>
                <a:cs typeface="Arial"/>
              </a:rPr>
              <a:t>bestyrelsen,</a:t>
            </a:r>
            <a:r>
              <a:rPr sz="1200" spc="-35" dirty="0">
                <a:solidFill>
                  <a:srgbClr val="E6E3E9"/>
                </a:solidFill>
                <a:latin typeface="Arial"/>
                <a:cs typeface="Arial"/>
              </a:rPr>
              <a:t> </a:t>
            </a:r>
            <a:r>
              <a:rPr sz="1200" dirty="0">
                <a:solidFill>
                  <a:srgbClr val="E6E3E9"/>
                </a:solidFill>
                <a:latin typeface="Arial"/>
                <a:cs typeface="Arial"/>
              </a:rPr>
              <a:t>der</a:t>
            </a:r>
            <a:r>
              <a:rPr sz="1200" spc="-25" dirty="0">
                <a:solidFill>
                  <a:srgbClr val="E6E3E9"/>
                </a:solidFill>
                <a:latin typeface="Arial"/>
                <a:cs typeface="Arial"/>
              </a:rPr>
              <a:t> </a:t>
            </a:r>
            <a:r>
              <a:rPr sz="1200" dirty="0">
                <a:solidFill>
                  <a:srgbClr val="E6E3E9"/>
                </a:solidFill>
                <a:latin typeface="Arial"/>
                <a:cs typeface="Arial"/>
              </a:rPr>
              <a:t>vurderer</a:t>
            </a:r>
            <a:r>
              <a:rPr sz="1200" spc="-40" dirty="0">
                <a:solidFill>
                  <a:srgbClr val="E6E3E9"/>
                </a:solidFill>
                <a:latin typeface="Arial"/>
                <a:cs typeface="Arial"/>
              </a:rPr>
              <a:t> </a:t>
            </a:r>
            <a:r>
              <a:rPr sz="1200" dirty="0">
                <a:solidFill>
                  <a:srgbClr val="E6E3E9"/>
                </a:solidFill>
                <a:latin typeface="Arial"/>
                <a:cs typeface="Arial"/>
              </a:rPr>
              <a:t>ansøgninger</a:t>
            </a:r>
            <a:r>
              <a:rPr sz="1200" spc="-40" dirty="0">
                <a:solidFill>
                  <a:srgbClr val="E6E3E9"/>
                </a:solidFill>
                <a:latin typeface="Arial"/>
                <a:cs typeface="Arial"/>
              </a:rPr>
              <a:t> </a:t>
            </a:r>
            <a:r>
              <a:rPr sz="1200" dirty="0">
                <a:solidFill>
                  <a:srgbClr val="E6E3E9"/>
                </a:solidFill>
                <a:latin typeface="Arial"/>
                <a:cs typeface="Arial"/>
              </a:rPr>
              <a:t>og</a:t>
            </a:r>
            <a:r>
              <a:rPr sz="1200" spc="-30" dirty="0">
                <a:solidFill>
                  <a:srgbClr val="E6E3E9"/>
                </a:solidFill>
                <a:latin typeface="Arial"/>
                <a:cs typeface="Arial"/>
              </a:rPr>
              <a:t> </a:t>
            </a:r>
            <a:r>
              <a:rPr sz="1200" dirty="0">
                <a:solidFill>
                  <a:srgbClr val="E6E3E9"/>
                </a:solidFill>
                <a:latin typeface="Arial"/>
                <a:cs typeface="Arial"/>
              </a:rPr>
              <a:t>bevilger</a:t>
            </a:r>
            <a:r>
              <a:rPr sz="1200" spc="-30" dirty="0">
                <a:solidFill>
                  <a:srgbClr val="E6E3E9"/>
                </a:solidFill>
                <a:latin typeface="Arial"/>
                <a:cs typeface="Arial"/>
              </a:rPr>
              <a:t> </a:t>
            </a:r>
            <a:r>
              <a:rPr sz="1200" dirty="0">
                <a:solidFill>
                  <a:srgbClr val="E6E3E9"/>
                </a:solidFill>
                <a:latin typeface="Arial"/>
                <a:cs typeface="Arial"/>
              </a:rPr>
              <a:t>tilskud</a:t>
            </a:r>
            <a:r>
              <a:rPr sz="1200" spc="-20" dirty="0">
                <a:solidFill>
                  <a:srgbClr val="E6E3E9"/>
                </a:solidFill>
                <a:latin typeface="Arial"/>
                <a:cs typeface="Arial"/>
              </a:rPr>
              <a:t> </a:t>
            </a:r>
            <a:r>
              <a:rPr sz="1200" dirty="0">
                <a:solidFill>
                  <a:srgbClr val="E6E3E9"/>
                </a:solidFill>
                <a:latin typeface="Arial"/>
                <a:cs typeface="Arial"/>
              </a:rPr>
              <a:t>til</a:t>
            </a:r>
            <a:r>
              <a:rPr sz="1200" spc="-15" dirty="0">
                <a:solidFill>
                  <a:srgbClr val="E6E3E9"/>
                </a:solidFill>
                <a:latin typeface="Arial"/>
                <a:cs typeface="Arial"/>
              </a:rPr>
              <a:t> </a:t>
            </a:r>
            <a:r>
              <a:rPr sz="1200" spc="-10" dirty="0">
                <a:solidFill>
                  <a:srgbClr val="E6E3E9"/>
                </a:solidFill>
                <a:latin typeface="Arial"/>
                <a:cs typeface="Arial"/>
              </a:rPr>
              <a:t>projekter. </a:t>
            </a:r>
            <a:r>
              <a:rPr sz="1200" dirty="0">
                <a:solidFill>
                  <a:srgbClr val="E6E3E9"/>
                </a:solidFill>
                <a:latin typeface="Arial"/>
                <a:cs typeface="Arial"/>
              </a:rPr>
              <a:t>Administrationen</a:t>
            </a:r>
            <a:r>
              <a:rPr sz="1200" spc="-40" dirty="0">
                <a:solidFill>
                  <a:srgbClr val="E6E3E9"/>
                </a:solidFill>
                <a:latin typeface="Arial"/>
                <a:cs typeface="Arial"/>
              </a:rPr>
              <a:t> </a:t>
            </a:r>
            <a:r>
              <a:rPr sz="1200" dirty="0">
                <a:solidFill>
                  <a:srgbClr val="E6E3E9"/>
                </a:solidFill>
                <a:latin typeface="Arial"/>
                <a:cs typeface="Arial"/>
              </a:rPr>
              <a:t>varetages</a:t>
            </a:r>
            <a:r>
              <a:rPr sz="1200" spc="-35" dirty="0">
                <a:solidFill>
                  <a:srgbClr val="E6E3E9"/>
                </a:solidFill>
                <a:latin typeface="Arial"/>
                <a:cs typeface="Arial"/>
              </a:rPr>
              <a:t> </a:t>
            </a:r>
            <a:r>
              <a:rPr sz="1200" dirty="0">
                <a:solidFill>
                  <a:srgbClr val="E6E3E9"/>
                </a:solidFill>
                <a:latin typeface="Arial"/>
                <a:cs typeface="Arial"/>
              </a:rPr>
              <a:t>af</a:t>
            </a:r>
            <a:r>
              <a:rPr sz="1200" spc="-10" dirty="0">
                <a:solidFill>
                  <a:srgbClr val="E6E3E9"/>
                </a:solidFill>
                <a:latin typeface="Arial"/>
                <a:cs typeface="Arial"/>
              </a:rPr>
              <a:t> </a:t>
            </a:r>
            <a:r>
              <a:rPr sz="1200" dirty="0">
                <a:solidFill>
                  <a:srgbClr val="E6E3E9"/>
                </a:solidFill>
                <a:latin typeface="Arial"/>
                <a:cs typeface="Arial"/>
              </a:rPr>
              <a:t>et</a:t>
            </a:r>
            <a:r>
              <a:rPr sz="1200" spc="-20" dirty="0">
                <a:solidFill>
                  <a:srgbClr val="E6E3E9"/>
                </a:solidFill>
                <a:latin typeface="Arial"/>
                <a:cs typeface="Arial"/>
              </a:rPr>
              <a:t> </a:t>
            </a:r>
            <a:r>
              <a:rPr sz="1200" dirty="0">
                <a:solidFill>
                  <a:srgbClr val="E6E3E9"/>
                </a:solidFill>
                <a:latin typeface="Arial"/>
                <a:cs typeface="Arial"/>
              </a:rPr>
              <a:t>sekretariat</a:t>
            </a:r>
            <a:r>
              <a:rPr sz="1200" spc="-30" dirty="0">
                <a:solidFill>
                  <a:srgbClr val="E6E3E9"/>
                </a:solidFill>
                <a:latin typeface="Arial"/>
                <a:cs typeface="Arial"/>
              </a:rPr>
              <a:t> </a:t>
            </a:r>
            <a:r>
              <a:rPr sz="1200" dirty="0">
                <a:solidFill>
                  <a:srgbClr val="E6E3E9"/>
                </a:solidFill>
                <a:latin typeface="Arial"/>
                <a:cs typeface="Arial"/>
              </a:rPr>
              <a:t>i</a:t>
            </a:r>
            <a:r>
              <a:rPr sz="1200" spc="-10" dirty="0">
                <a:solidFill>
                  <a:srgbClr val="E6E3E9"/>
                </a:solidFill>
                <a:latin typeface="Arial"/>
                <a:cs typeface="Arial"/>
              </a:rPr>
              <a:t> </a:t>
            </a:r>
            <a:r>
              <a:rPr sz="1200" dirty="0">
                <a:solidFill>
                  <a:srgbClr val="E6E3E9"/>
                </a:solidFill>
                <a:latin typeface="Arial"/>
                <a:cs typeface="Arial"/>
              </a:rPr>
              <a:t>Landbrug</a:t>
            </a:r>
            <a:r>
              <a:rPr sz="1200" spc="-55" dirty="0">
                <a:solidFill>
                  <a:srgbClr val="E6E3E9"/>
                </a:solidFill>
                <a:latin typeface="Arial"/>
                <a:cs typeface="Arial"/>
              </a:rPr>
              <a:t> </a:t>
            </a:r>
            <a:r>
              <a:rPr sz="1200" dirty="0">
                <a:solidFill>
                  <a:srgbClr val="E6E3E9"/>
                </a:solidFill>
                <a:latin typeface="Arial"/>
                <a:cs typeface="Arial"/>
              </a:rPr>
              <a:t>&amp;</a:t>
            </a:r>
            <a:r>
              <a:rPr sz="1200" spc="-5" dirty="0">
                <a:solidFill>
                  <a:srgbClr val="E6E3E9"/>
                </a:solidFill>
                <a:latin typeface="Arial"/>
                <a:cs typeface="Arial"/>
              </a:rPr>
              <a:t> </a:t>
            </a:r>
            <a:r>
              <a:rPr sz="1200" spc="-10" dirty="0">
                <a:solidFill>
                  <a:srgbClr val="E6E3E9"/>
                </a:solidFill>
                <a:latin typeface="Arial"/>
                <a:cs typeface="Arial"/>
              </a:rPr>
              <a:t>Fødevarer.</a:t>
            </a:r>
            <a:endParaRPr sz="1200" dirty="0">
              <a:latin typeface="Arial"/>
              <a:cs typeface="Arial"/>
            </a:endParaRPr>
          </a:p>
        </p:txBody>
      </p:sp>
      <p:sp>
        <p:nvSpPr>
          <p:cNvPr id="4" name="object 4"/>
          <p:cNvSpPr txBox="1"/>
          <p:nvPr/>
        </p:nvSpPr>
        <p:spPr>
          <a:xfrm>
            <a:off x="7391400" y="2677512"/>
            <a:ext cx="4109085" cy="1502976"/>
          </a:xfrm>
          <a:prstGeom prst="rect">
            <a:avLst/>
          </a:prstGeom>
        </p:spPr>
        <p:txBody>
          <a:bodyPr vert="horz" wrap="square" lIns="0" tIns="12700" rIns="0" bIns="0" rtlCol="0">
            <a:spAutoFit/>
          </a:bodyPr>
          <a:lstStyle/>
          <a:p>
            <a:pPr marL="12700" marR="2660650">
              <a:lnSpc>
                <a:spcPct val="100000"/>
              </a:lnSpc>
              <a:spcBef>
                <a:spcPts val="100"/>
              </a:spcBef>
            </a:pPr>
            <a:r>
              <a:rPr sz="1200" b="1" spc="-10" dirty="0" err="1">
                <a:solidFill>
                  <a:srgbClr val="E6E3E9"/>
                </a:solidFill>
                <a:latin typeface="Arial"/>
                <a:cs typeface="Arial"/>
              </a:rPr>
              <a:t>Kontaktoplysninger</a:t>
            </a:r>
            <a:r>
              <a:rPr sz="1200" b="1" spc="-10" dirty="0">
                <a:solidFill>
                  <a:srgbClr val="E6E3E9"/>
                </a:solidFill>
                <a:latin typeface="Arial"/>
                <a:cs typeface="Arial"/>
              </a:rPr>
              <a:t> </a:t>
            </a:r>
            <a:r>
              <a:rPr lang="da-DK" sz="1200" spc="-10" dirty="0">
                <a:solidFill>
                  <a:srgbClr val="E6E3E9"/>
                </a:solidFill>
                <a:latin typeface="Arial"/>
                <a:cs typeface="Arial"/>
              </a:rPr>
              <a:t>Heste</a:t>
            </a:r>
            <a:r>
              <a:rPr sz="1200" spc="-10" dirty="0" err="1">
                <a:solidFill>
                  <a:srgbClr val="E6E3E9"/>
                </a:solidFill>
                <a:latin typeface="Arial"/>
                <a:cs typeface="Arial"/>
              </a:rPr>
              <a:t>afgiftsfonden</a:t>
            </a:r>
            <a:r>
              <a:rPr sz="1200" spc="-10" dirty="0">
                <a:solidFill>
                  <a:srgbClr val="E6E3E9"/>
                </a:solidFill>
                <a:latin typeface="Arial"/>
                <a:cs typeface="Arial"/>
              </a:rPr>
              <a:t> </a:t>
            </a:r>
            <a:r>
              <a:rPr sz="1200" dirty="0">
                <a:solidFill>
                  <a:srgbClr val="E6E3E9"/>
                </a:solidFill>
                <a:latin typeface="Arial"/>
                <a:cs typeface="Arial"/>
              </a:rPr>
              <a:t>Axeltorv</a:t>
            </a:r>
            <a:r>
              <a:rPr sz="1200" spc="-35" dirty="0">
                <a:solidFill>
                  <a:srgbClr val="E6E3E9"/>
                </a:solidFill>
                <a:latin typeface="Arial"/>
                <a:cs typeface="Arial"/>
              </a:rPr>
              <a:t> </a:t>
            </a:r>
            <a:r>
              <a:rPr sz="1200" spc="-50" dirty="0">
                <a:solidFill>
                  <a:srgbClr val="E6E3E9"/>
                </a:solidFill>
                <a:latin typeface="Arial"/>
                <a:cs typeface="Arial"/>
              </a:rPr>
              <a:t>3</a:t>
            </a:r>
            <a:endParaRPr sz="1200" dirty="0">
              <a:latin typeface="Arial"/>
              <a:cs typeface="Arial"/>
            </a:endParaRPr>
          </a:p>
          <a:p>
            <a:pPr marL="12700">
              <a:lnSpc>
                <a:spcPct val="100000"/>
              </a:lnSpc>
            </a:pPr>
            <a:r>
              <a:rPr sz="1200" dirty="0">
                <a:solidFill>
                  <a:srgbClr val="E6E3E9"/>
                </a:solidFill>
                <a:latin typeface="Arial"/>
                <a:cs typeface="Arial"/>
              </a:rPr>
              <a:t>1609</a:t>
            </a:r>
            <a:r>
              <a:rPr sz="1200" spc="280" dirty="0">
                <a:solidFill>
                  <a:srgbClr val="E6E3E9"/>
                </a:solidFill>
                <a:latin typeface="Arial"/>
                <a:cs typeface="Arial"/>
              </a:rPr>
              <a:t> </a:t>
            </a:r>
            <a:r>
              <a:rPr sz="1200" dirty="0">
                <a:solidFill>
                  <a:srgbClr val="E6E3E9"/>
                </a:solidFill>
                <a:latin typeface="Arial"/>
                <a:cs typeface="Arial"/>
              </a:rPr>
              <a:t>København</a:t>
            </a:r>
            <a:r>
              <a:rPr sz="1200" spc="-35" dirty="0">
                <a:solidFill>
                  <a:srgbClr val="E6E3E9"/>
                </a:solidFill>
                <a:latin typeface="Arial"/>
                <a:cs typeface="Arial"/>
              </a:rPr>
              <a:t> </a:t>
            </a:r>
            <a:r>
              <a:rPr sz="1200" spc="-50" dirty="0">
                <a:solidFill>
                  <a:srgbClr val="E6E3E9"/>
                </a:solidFill>
                <a:latin typeface="Arial"/>
                <a:cs typeface="Arial"/>
              </a:rPr>
              <a:t>V</a:t>
            </a:r>
            <a:endParaRPr sz="1200" dirty="0">
              <a:latin typeface="Arial"/>
              <a:cs typeface="Arial"/>
            </a:endParaRPr>
          </a:p>
          <a:p>
            <a:pPr>
              <a:lnSpc>
                <a:spcPct val="100000"/>
              </a:lnSpc>
              <a:spcBef>
                <a:spcPts val="60"/>
              </a:spcBef>
            </a:pPr>
            <a:endParaRPr sz="1200" dirty="0">
              <a:latin typeface="Arial"/>
              <a:cs typeface="Arial"/>
            </a:endParaRPr>
          </a:p>
          <a:p>
            <a:pPr marL="12700" marR="5080">
              <a:lnSpc>
                <a:spcPct val="100000"/>
              </a:lnSpc>
            </a:pPr>
            <a:r>
              <a:rPr sz="1200" spc="-20" dirty="0">
                <a:solidFill>
                  <a:srgbClr val="E6E3E9"/>
                </a:solidFill>
                <a:latin typeface="Arial"/>
                <a:cs typeface="Arial"/>
              </a:rPr>
              <a:t>Telefon:</a:t>
            </a:r>
            <a:r>
              <a:rPr sz="1200" spc="-45" dirty="0">
                <a:solidFill>
                  <a:srgbClr val="E6E3E9"/>
                </a:solidFill>
                <a:latin typeface="Arial"/>
                <a:cs typeface="Arial"/>
              </a:rPr>
              <a:t> </a:t>
            </a:r>
            <a:r>
              <a:rPr sz="1200" dirty="0">
                <a:solidFill>
                  <a:srgbClr val="E6E3E9"/>
                </a:solidFill>
                <a:latin typeface="Arial"/>
                <a:cs typeface="Arial"/>
              </a:rPr>
              <a:t>3339</a:t>
            </a:r>
            <a:r>
              <a:rPr sz="1200" spc="-40" dirty="0">
                <a:solidFill>
                  <a:srgbClr val="E6E3E9"/>
                </a:solidFill>
                <a:latin typeface="Arial"/>
                <a:cs typeface="Arial"/>
              </a:rPr>
              <a:t> </a:t>
            </a:r>
            <a:r>
              <a:rPr sz="1200" dirty="0">
                <a:solidFill>
                  <a:srgbClr val="E6E3E9"/>
                </a:solidFill>
                <a:latin typeface="Arial"/>
                <a:cs typeface="Arial"/>
              </a:rPr>
              <a:t>4000</a:t>
            </a:r>
            <a:r>
              <a:rPr sz="1200" spc="-40" dirty="0">
                <a:solidFill>
                  <a:srgbClr val="E6E3E9"/>
                </a:solidFill>
                <a:latin typeface="Arial"/>
                <a:cs typeface="Arial"/>
              </a:rPr>
              <a:t> </a:t>
            </a:r>
            <a:r>
              <a:rPr sz="1200" dirty="0">
                <a:solidFill>
                  <a:srgbClr val="E6E3E9"/>
                </a:solidFill>
                <a:latin typeface="Arial"/>
                <a:cs typeface="Arial"/>
              </a:rPr>
              <a:t>–</a:t>
            </a:r>
            <a:r>
              <a:rPr sz="1200" spc="-5" dirty="0">
                <a:solidFill>
                  <a:srgbClr val="E6E3E9"/>
                </a:solidFill>
                <a:latin typeface="Arial"/>
                <a:cs typeface="Arial"/>
              </a:rPr>
              <a:t> </a:t>
            </a:r>
            <a:r>
              <a:rPr sz="1200" dirty="0">
                <a:solidFill>
                  <a:srgbClr val="E6E3E9"/>
                </a:solidFill>
                <a:latin typeface="Arial"/>
                <a:cs typeface="Arial"/>
              </a:rPr>
              <a:t>Landbrug</a:t>
            </a:r>
            <a:r>
              <a:rPr sz="1200" spc="-40" dirty="0">
                <a:solidFill>
                  <a:srgbClr val="E6E3E9"/>
                </a:solidFill>
                <a:latin typeface="Arial"/>
                <a:cs typeface="Arial"/>
              </a:rPr>
              <a:t> </a:t>
            </a:r>
            <a:r>
              <a:rPr sz="1200" dirty="0">
                <a:solidFill>
                  <a:srgbClr val="E6E3E9"/>
                </a:solidFill>
                <a:latin typeface="Arial"/>
                <a:cs typeface="Arial"/>
              </a:rPr>
              <a:t>&amp;</a:t>
            </a:r>
            <a:r>
              <a:rPr sz="1200" spc="-20" dirty="0">
                <a:solidFill>
                  <a:srgbClr val="E6E3E9"/>
                </a:solidFill>
                <a:latin typeface="Arial"/>
                <a:cs typeface="Arial"/>
              </a:rPr>
              <a:t> </a:t>
            </a:r>
            <a:r>
              <a:rPr sz="1200" dirty="0" err="1">
                <a:solidFill>
                  <a:srgbClr val="E6E3E9"/>
                </a:solidFill>
                <a:latin typeface="Arial"/>
                <a:cs typeface="Arial"/>
              </a:rPr>
              <a:t>Fødevarers</a:t>
            </a:r>
            <a:r>
              <a:rPr sz="1200" spc="-10" dirty="0">
                <a:solidFill>
                  <a:srgbClr val="E6E3E9"/>
                </a:solidFill>
                <a:latin typeface="Arial"/>
                <a:cs typeface="Arial"/>
              </a:rPr>
              <a:t> </a:t>
            </a:r>
            <a:r>
              <a:rPr sz="1200" spc="-10" dirty="0" err="1">
                <a:solidFill>
                  <a:srgbClr val="E6E3E9"/>
                </a:solidFill>
                <a:latin typeface="Arial"/>
                <a:cs typeface="Arial"/>
              </a:rPr>
              <a:t>hovednummer</a:t>
            </a:r>
            <a:br>
              <a:rPr lang="da-DK" sz="1200" spc="-10" dirty="0">
                <a:solidFill>
                  <a:srgbClr val="E6E3E9"/>
                </a:solidFill>
                <a:latin typeface="Arial"/>
                <a:cs typeface="Arial"/>
              </a:rPr>
            </a:br>
            <a:r>
              <a:rPr lang="da-DK" sz="1200" spc="-10" dirty="0">
                <a:solidFill>
                  <a:srgbClr val="E6E3E9"/>
                </a:solidFill>
                <a:latin typeface="Arial"/>
                <a:cs typeface="Arial"/>
              </a:rPr>
              <a:t>Heste</a:t>
            </a:r>
            <a:r>
              <a:rPr sz="1200" spc="-10" dirty="0">
                <a:solidFill>
                  <a:srgbClr val="E6E3E9"/>
                </a:solidFill>
                <a:latin typeface="Arial"/>
                <a:cs typeface="Arial"/>
              </a:rPr>
              <a:t>afgiftsfonden.dk </a:t>
            </a:r>
            <a:r>
              <a:rPr lang="da-DK" sz="1200" spc="-10" dirty="0">
                <a:solidFill>
                  <a:srgbClr val="E6E3E9"/>
                </a:solidFill>
                <a:latin typeface="Arial"/>
                <a:cs typeface="Arial"/>
              </a:rPr>
              <a:t> hesteafgiftsfonden@hesteafgiftsfonden.dk</a:t>
            </a:r>
            <a:endParaRPr sz="1200" dirty="0">
              <a:latin typeface="Arial"/>
              <a:cs typeface="Arial"/>
            </a:endParaRPr>
          </a:p>
        </p:txBody>
      </p:sp>
      <p:sp>
        <p:nvSpPr>
          <p:cNvPr id="5" name="object 5"/>
          <p:cNvSpPr/>
          <p:nvPr/>
        </p:nvSpPr>
        <p:spPr>
          <a:xfrm>
            <a:off x="7010400" y="1447800"/>
            <a:ext cx="0" cy="4261485"/>
          </a:xfrm>
          <a:custGeom>
            <a:avLst/>
            <a:gdLst/>
            <a:ahLst/>
            <a:cxnLst/>
            <a:rect l="l" t="t" r="r" b="b"/>
            <a:pathLst>
              <a:path h="4261485">
                <a:moveTo>
                  <a:pt x="0" y="4261104"/>
                </a:moveTo>
                <a:lnTo>
                  <a:pt x="0" y="0"/>
                </a:lnTo>
              </a:path>
            </a:pathLst>
          </a:custGeom>
          <a:ln w="34925">
            <a:solidFill>
              <a:schemeClr val="accent3">
                <a:lumMod val="75000"/>
              </a:schemeClr>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595122" y="1143000"/>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
        <p:nvSpPr>
          <p:cNvPr id="3" name="object 3"/>
          <p:cNvSpPr txBox="1">
            <a:spLocks noGrp="1"/>
          </p:cNvSpPr>
          <p:nvPr>
            <p:ph type="title"/>
          </p:nvPr>
        </p:nvSpPr>
        <p:spPr>
          <a:xfrm>
            <a:off x="555708" y="671578"/>
            <a:ext cx="4058285" cy="444352"/>
          </a:xfrm>
          <a:prstGeom prst="rect">
            <a:avLst/>
          </a:prstGeom>
        </p:spPr>
        <p:txBody>
          <a:bodyPr vert="horz" wrap="square" lIns="0" tIns="13335" rIns="0" bIns="0" rtlCol="0">
            <a:spAutoFit/>
          </a:bodyPr>
          <a:lstStyle/>
          <a:p>
            <a:pPr marL="141605">
              <a:lnSpc>
                <a:spcPct val="100000"/>
              </a:lnSpc>
              <a:spcBef>
                <a:spcPts val="105"/>
              </a:spcBef>
            </a:pPr>
            <a:r>
              <a:rPr sz="2800" dirty="0"/>
              <a:t>Om</a:t>
            </a:r>
            <a:r>
              <a:rPr sz="2800" spc="-40" dirty="0"/>
              <a:t> </a:t>
            </a:r>
            <a:r>
              <a:rPr sz="2800" spc="-10" dirty="0"/>
              <a:t>strategien</a:t>
            </a:r>
            <a:endParaRPr sz="280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2</a:t>
            </a:fld>
            <a:endParaRPr spc="-25" dirty="0"/>
          </a:p>
        </p:txBody>
      </p:sp>
      <p:sp>
        <p:nvSpPr>
          <p:cNvPr id="4" name="object 4"/>
          <p:cNvSpPr txBox="1"/>
          <p:nvPr/>
        </p:nvSpPr>
        <p:spPr>
          <a:xfrm>
            <a:off x="633222" y="1334324"/>
            <a:ext cx="10032282" cy="2094676"/>
          </a:xfrm>
          <a:prstGeom prst="rect">
            <a:avLst/>
          </a:prstGeom>
        </p:spPr>
        <p:txBody>
          <a:bodyPr vert="horz" wrap="square" lIns="0" tIns="5080" rIns="0" bIns="0" rtlCol="0">
            <a:spAutoFit/>
          </a:bodyPr>
          <a:lstStyle/>
          <a:p>
            <a:pPr marL="12700" marR="382270">
              <a:lnSpc>
                <a:spcPct val="104200"/>
              </a:lnSpc>
              <a:spcBef>
                <a:spcPts val="994"/>
              </a:spcBef>
            </a:pPr>
            <a:r>
              <a:rPr sz="1400" dirty="0" err="1">
                <a:solidFill>
                  <a:srgbClr val="546201"/>
                </a:solidFill>
                <a:latin typeface="Arial"/>
                <a:cs typeface="Arial"/>
              </a:rPr>
              <a:t>Strategien</a:t>
            </a:r>
            <a:r>
              <a:rPr sz="1400" spc="-30" dirty="0">
                <a:solidFill>
                  <a:srgbClr val="546201"/>
                </a:solidFill>
                <a:latin typeface="Arial"/>
                <a:cs typeface="Arial"/>
              </a:rPr>
              <a:t> </a:t>
            </a:r>
            <a:r>
              <a:rPr sz="1400" dirty="0">
                <a:solidFill>
                  <a:srgbClr val="546201"/>
                </a:solidFill>
                <a:latin typeface="Arial"/>
                <a:cs typeface="Arial"/>
              </a:rPr>
              <a:t>beskriver</a:t>
            </a:r>
            <a:r>
              <a:rPr sz="1400" spc="-5" dirty="0">
                <a:solidFill>
                  <a:srgbClr val="546201"/>
                </a:solidFill>
                <a:latin typeface="Arial"/>
                <a:cs typeface="Arial"/>
              </a:rPr>
              <a:t> </a:t>
            </a:r>
            <a:r>
              <a:rPr sz="1400" dirty="0">
                <a:solidFill>
                  <a:srgbClr val="546201"/>
                </a:solidFill>
                <a:latin typeface="Arial"/>
                <a:cs typeface="Arial"/>
              </a:rPr>
              <a:t>fondens</a:t>
            </a:r>
            <a:r>
              <a:rPr sz="1400" spc="-35" dirty="0">
                <a:solidFill>
                  <a:srgbClr val="546201"/>
                </a:solidFill>
                <a:latin typeface="Arial"/>
                <a:cs typeface="Arial"/>
              </a:rPr>
              <a:t> </a:t>
            </a:r>
            <a:r>
              <a:rPr sz="1400" dirty="0">
                <a:solidFill>
                  <a:srgbClr val="546201"/>
                </a:solidFill>
                <a:latin typeface="Arial"/>
                <a:cs typeface="Arial"/>
              </a:rPr>
              <a:t>strategiske</a:t>
            </a:r>
            <a:r>
              <a:rPr sz="1400" spc="-20" dirty="0">
                <a:solidFill>
                  <a:srgbClr val="546201"/>
                </a:solidFill>
                <a:latin typeface="Arial"/>
                <a:cs typeface="Arial"/>
              </a:rPr>
              <a:t> </a:t>
            </a:r>
            <a:r>
              <a:rPr sz="1400" spc="-10" dirty="0">
                <a:solidFill>
                  <a:srgbClr val="546201"/>
                </a:solidFill>
                <a:latin typeface="Arial"/>
                <a:cs typeface="Arial"/>
              </a:rPr>
              <a:t>målsætninger,</a:t>
            </a:r>
            <a:r>
              <a:rPr sz="1400" spc="-35" dirty="0">
                <a:solidFill>
                  <a:srgbClr val="546201"/>
                </a:solidFill>
                <a:latin typeface="Arial"/>
                <a:cs typeface="Arial"/>
              </a:rPr>
              <a:t> </a:t>
            </a:r>
            <a:r>
              <a:rPr sz="1400" dirty="0">
                <a:solidFill>
                  <a:srgbClr val="546201"/>
                </a:solidFill>
                <a:latin typeface="Arial"/>
                <a:cs typeface="Arial"/>
              </a:rPr>
              <a:t>indsatsområder</a:t>
            </a:r>
            <a:r>
              <a:rPr sz="1400" spc="-20" dirty="0">
                <a:solidFill>
                  <a:srgbClr val="546201"/>
                </a:solidFill>
                <a:latin typeface="Arial"/>
                <a:cs typeface="Arial"/>
              </a:rPr>
              <a:t> </a:t>
            </a:r>
            <a:r>
              <a:rPr sz="1400" dirty="0">
                <a:solidFill>
                  <a:srgbClr val="546201"/>
                </a:solidFill>
                <a:latin typeface="Arial"/>
                <a:cs typeface="Arial"/>
              </a:rPr>
              <a:t>samt</a:t>
            </a:r>
            <a:r>
              <a:rPr sz="1400" spc="-10" dirty="0">
                <a:solidFill>
                  <a:srgbClr val="546201"/>
                </a:solidFill>
                <a:latin typeface="Arial"/>
                <a:cs typeface="Arial"/>
              </a:rPr>
              <a:t> tildelingskriterier</a:t>
            </a:r>
            <a:r>
              <a:rPr sz="1400" spc="-40" dirty="0">
                <a:solidFill>
                  <a:srgbClr val="546201"/>
                </a:solidFill>
                <a:latin typeface="Arial"/>
                <a:cs typeface="Arial"/>
              </a:rPr>
              <a:t> </a:t>
            </a:r>
            <a:r>
              <a:rPr sz="1400" dirty="0">
                <a:solidFill>
                  <a:srgbClr val="546201"/>
                </a:solidFill>
                <a:latin typeface="Arial"/>
                <a:cs typeface="Arial"/>
              </a:rPr>
              <a:t>og</a:t>
            </a:r>
            <a:r>
              <a:rPr sz="1400" spc="-5" dirty="0">
                <a:solidFill>
                  <a:srgbClr val="546201"/>
                </a:solidFill>
                <a:latin typeface="Arial"/>
                <a:cs typeface="Arial"/>
              </a:rPr>
              <a:t> </a:t>
            </a:r>
            <a:r>
              <a:rPr sz="1400" spc="-10" dirty="0" err="1">
                <a:solidFill>
                  <a:srgbClr val="546201"/>
                </a:solidFill>
                <a:latin typeface="Arial"/>
                <a:cs typeface="Arial"/>
              </a:rPr>
              <a:t>opfølgningsprocedurer</a:t>
            </a:r>
            <a:r>
              <a:rPr sz="1400" spc="-10" dirty="0">
                <a:solidFill>
                  <a:srgbClr val="546201"/>
                </a:solidFill>
                <a:latin typeface="Arial"/>
                <a:cs typeface="Arial"/>
              </a:rPr>
              <a:t>.</a:t>
            </a:r>
            <a:r>
              <a:rPr sz="1400" spc="-45" dirty="0">
                <a:solidFill>
                  <a:srgbClr val="546201"/>
                </a:solidFill>
                <a:latin typeface="Arial"/>
                <a:cs typeface="Arial"/>
              </a:rPr>
              <a:t> </a:t>
            </a:r>
            <a:r>
              <a:rPr sz="1400" dirty="0">
                <a:solidFill>
                  <a:srgbClr val="546201"/>
                </a:solidFill>
                <a:latin typeface="Arial"/>
                <a:cs typeface="Arial"/>
              </a:rPr>
              <a:t>Strategien</a:t>
            </a:r>
            <a:r>
              <a:rPr sz="1400" spc="-40" dirty="0">
                <a:solidFill>
                  <a:srgbClr val="546201"/>
                </a:solidFill>
                <a:latin typeface="Arial"/>
                <a:cs typeface="Arial"/>
              </a:rPr>
              <a:t> </a:t>
            </a:r>
            <a:r>
              <a:rPr sz="1400" dirty="0">
                <a:solidFill>
                  <a:srgbClr val="546201"/>
                </a:solidFill>
                <a:latin typeface="Arial"/>
                <a:cs typeface="Arial"/>
              </a:rPr>
              <a:t>udmøntes</a:t>
            </a:r>
            <a:r>
              <a:rPr sz="1400" spc="-45" dirty="0">
                <a:solidFill>
                  <a:srgbClr val="546201"/>
                </a:solidFill>
                <a:latin typeface="Arial"/>
                <a:cs typeface="Arial"/>
              </a:rPr>
              <a:t> </a:t>
            </a:r>
            <a:r>
              <a:rPr sz="1400" dirty="0">
                <a:solidFill>
                  <a:srgbClr val="546201"/>
                </a:solidFill>
                <a:latin typeface="Arial"/>
                <a:cs typeface="Arial"/>
              </a:rPr>
              <a:t>derudover</a:t>
            </a:r>
            <a:r>
              <a:rPr sz="1400" spc="-50" dirty="0">
                <a:solidFill>
                  <a:srgbClr val="546201"/>
                </a:solidFill>
                <a:latin typeface="Arial"/>
                <a:cs typeface="Arial"/>
              </a:rPr>
              <a:t> </a:t>
            </a:r>
            <a:r>
              <a:rPr sz="1400" dirty="0">
                <a:solidFill>
                  <a:srgbClr val="546201"/>
                </a:solidFill>
                <a:latin typeface="Arial"/>
                <a:cs typeface="Arial"/>
              </a:rPr>
              <a:t>i</a:t>
            </a:r>
            <a:r>
              <a:rPr sz="1400" spc="-10" dirty="0">
                <a:solidFill>
                  <a:srgbClr val="546201"/>
                </a:solidFill>
                <a:latin typeface="Arial"/>
                <a:cs typeface="Arial"/>
              </a:rPr>
              <a:t> </a:t>
            </a:r>
            <a:r>
              <a:rPr sz="1400" dirty="0">
                <a:solidFill>
                  <a:srgbClr val="546201"/>
                </a:solidFill>
                <a:latin typeface="Arial"/>
                <a:cs typeface="Arial"/>
              </a:rPr>
              <a:t>en</a:t>
            </a:r>
            <a:r>
              <a:rPr sz="1400" spc="-15" dirty="0">
                <a:solidFill>
                  <a:srgbClr val="546201"/>
                </a:solidFill>
                <a:latin typeface="Arial"/>
                <a:cs typeface="Arial"/>
              </a:rPr>
              <a:t> </a:t>
            </a:r>
            <a:r>
              <a:rPr sz="1400" dirty="0">
                <a:solidFill>
                  <a:srgbClr val="546201"/>
                </a:solidFill>
                <a:latin typeface="Arial"/>
                <a:cs typeface="Arial"/>
              </a:rPr>
              <a:t>vejledning</a:t>
            </a:r>
            <a:r>
              <a:rPr sz="1400" spc="-40" dirty="0">
                <a:solidFill>
                  <a:srgbClr val="546201"/>
                </a:solidFill>
                <a:latin typeface="Arial"/>
                <a:cs typeface="Arial"/>
              </a:rPr>
              <a:t> </a:t>
            </a:r>
            <a:r>
              <a:rPr sz="1400" dirty="0">
                <a:solidFill>
                  <a:srgbClr val="546201"/>
                </a:solidFill>
                <a:latin typeface="Arial"/>
                <a:cs typeface="Arial"/>
              </a:rPr>
              <a:t>om</a:t>
            </a:r>
            <a:r>
              <a:rPr sz="1400" spc="-25" dirty="0">
                <a:solidFill>
                  <a:srgbClr val="546201"/>
                </a:solidFill>
                <a:latin typeface="Arial"/>
                <a:cs typeface="Arial"/>
              </a:rPr>
              <a:t> </a:t>
            </a:r>
            <a:r>
              <a:rPr sz="1400" dirty="0">
                <a:solidFill>
                  <a:srgbClr val="546201"/>
                </a:solidFill>
                <a:latin typeface="Arial"/>
                <a:cs typeface="Arial"/>
              </a:rPr>
              <a:t>ansøgning</a:t>
            </a:r>
            <a:r>
              <a:rPr sz="1400" spc="-40" dirty="0">
                <a:solidFill>
                  <a:srgbClr val="546201"/>
                </a:solidFill>
                <a:latin typeface="Arial"/>
                <a:cs typeface="Arial"/>
              </a:rPr>
              <a:t> </a:t>
            </a:r>
            <a:r>
              <a:rPr sz="1400" dirty="0">
                <a:solidFill>
                  <a:srgbClr val="546201"/>
                </a:solidFill>
                <a:latin typeface="Arial"/>
                <a:cs typeface="Arial"/>
              </a:rPr>
              <a:t>om</a:t>
            </a:r>
            <a:r>
              <a:rPr sz="1400" spc="-15" dirty="0">
                <a:solidFill>
                  <a:srgbClr val="546201"/>
                </a:solidFill>
                <a:latin typeface="Arial"/>
                <a:cs typeface="Arial"/>
              </a:rPr>
              <a:t> </a:t>
            </a:r>
            <a:r>
              <a:rPr sz="1400" dirty="0">
                <a:solidFill>
                  <a:srgbClr val="546201"/>
                </a:solidFill>
                <a:latin typeface="Arial"/>
                <a:cs typeface="Arial"/>
              </a:rPr>
              <a:t>tilskud</a:t>
            </a:r>
            <a:r>
              <a:rPr sz="1400" spc="-25" dirty="0">
                <a:solidFill>
                  <a:srgbClr val="546201"/>
                </a:solidFill>
                <a:latin typeface="Arial"/>
                <a:cs typeface="Arial"/>
              </a:rPr>
              <a:t> mv.</a:t>
            </a:r>
            <a:endParaRPr sz="1400" dirty="0">
              <a:latin typeface="Arial"/>
              <a:cs typeface="Arial"/>
            </a:endParaRPr>
          </a:p>
          <a:p>
            <a:pPr marL="12700">
              <a:lnSpc>
                <a:spcPct val="100000"/>
              </a:lnSpc>
              <a:spcBef>
                <a:spcPts val="1055"/>
              </a:spcBef>
            </a:pPr>
            <a:r>
              <a:rPr sz="1400" dirty="0">
                <a:solidFill>
                  <a:srgbClr val="546201"/>
                </a:solidFill>
                <a:latin typeface="Arial"/>
                <a:cs typeface="Arial"/>
              </a:rPr>
              <a:t>På</a:t>
            </a:r>
            <a:r>
              <a:rPr sz="1400" spc="-20" dirty="0">
                <a:solidFill>
                  <a:srgbClr val="546201"/>
                </a:solidFill>
                <a:latin typeface="Arial"/>
                <a:cs typeface="Arial"/>
              </a:rPr>
              <a:t> </a:t>
            </a:r>
            <a:r>
              <a:rPr sz="1400" dirty="0">
                <a:solidFill>
                  <a:srgbClr val="546201"/>
                </a:solidFill>
                <a:latin typeface="Arial"/>
                <a:cs typeface="Arial"/>
              </a:rPr>
              <a:t>baggrund</a:t>
            </a:r>
            <a:r>
              <a:rPr sz="1400" spc="-45" dirty="0">
                <a:solidFill>
                  <a:srgbClr val="546201"/>
                </a:solidFill>
                <a:latin typeface="Arial"/>
                <a:cs typeface="Arial"/>
              </a:rPr>
              <a:t> </a:t>
            </a:r>
            <a:r>
              <a:rPr sz="1400" dirty="0">
                <a:solidFill>
                  <a:srgbClr val="546201"/>
                </a:solidFill>
                <a:latin typeface="Arial"/>
                <a:cs typeface="Arial"/>
              </a:rPr>
              <a:t>af</a:t>
            </a:r>
            <a:r>
              <a:rPr sz="1400" spc="-25" dirty="0">
                <a:solidFill>
                  <a:srgbClr val="546201"/>
                </a:solidFill>
                <a:latin typeface="Arial"/>
                <a:cs typeface="Arial"/>
              </a:rPr>
              <a:t> </a:t>
            </a:r>
            <a:r>
              <a:rPr sz="1400" dirty="0">
                <a:solidFill>
                  <a:srgbClr val="546201"/>
                </a:solidFill>
                <a:latin typeface="Arial"/>
                <a:cs typeface="Arial"/>
              </a:rPr>
              <a:t>strategien</a:t>
            </a:r>
            <a:r>
              <a:rPr sz="1400" spc="-35" dirty="0">
                <a:solidFill>
                  <a:srgbClr val="546201"/>
                </a:solidFill>
                <a:latin typeface="Arial"/>
                <a:cs typeface="Arial"/>
              </a:rPr>
              <a:t> </a:t>
            </a:r>
            <a:r>
              <a:rPr sz="1400" dirty="0">
                <a:solidFill>
                  <a:srgbClr val="546201"/>
                </a:solidFill>
                <a:latin typeface="Arial"/>
                <a:cs typeface="Arial"/>
              </a:rPr>
              <a:t>gennemføres</a:t>
            </a:r>
            <a:r>
              <a:rPr sz="1400" spc="-50" dirty="0">
                <a:solidFill>
                  <a:srgbClr val="546201"/>
                </a:solidFill>
                <a:latin typeface="Arial"/>
                <a:cs typeface="Arial"/>
              </a:rPr>
              <a:t> </a:t>
            </a:r>
            <a:r>
              <a:rPr sz="1400" dirty="0">
                <a:solidFill>
                  <a:srgbClr val="546201"/>
                </a:solidFill>
                <a:latin typeface="Arial"/>
                <a:cs typeface="Arial"/>
              </a:rPr>
              <a:t>der</a:t>
            </a:r>
            <a:r>
              <a:rPr sz="1400" spc="-25" dirty="0">
                <a:solidFill>
                  <a:srgbClr val="546201"/>
                </a:solidFill>
                <a:latin typeface="Arial"/>
                <a:cs typeface="Arial"/>
              </a:rPr>
              <a:t> </a:t>
            </a:r>
            <a:r>
              <a:rPr sz="1400" dirty="0">
                <a:solidFill>
                  <a:srgbClr val="546201"/>
                </a:solidFill>
                <a:latin typeface="Arial"/>
                <a:cs typeface="Arial"/>
              </a:rPr>
              <a:t>minimum</a:t>
            </a:r>
            <a:r>
              <a:rPr sz="1400" spc="-40" dirty="0">
                <a:solidFill>
                  <a:srgbClr val="546201"/>
                </a:solidFill>
                <a:latin typeface="Arial"/>
                <a:cs typeface="Arial"/>
              </a:rPr>
              <a:t> </a:t>
            </a:r>
            <a:r>
              <a:rPr sz="1400" dirty="0">
                <a:solidFill>
                  <a:srgbClr val="546201"/>
                </a:solidFill>
                <a:latin typeface="Arial"/>
                <a:cs typeface="Arial"/>
              </a:rPr>
              <a:t>én</a:t>
            </a:r>
            <a:r>
              <a:rPr sz="1400" spc="-35" dirty="0">
                <a:solidFill>
                  <a:srgbClr val="546201"/>
                </a:solidFill>
                <a:latin typeface="Arial"/>
                <a:cs typeface="Arial"/>
              </a:rPr>
              <a:t> </a:t>
            </a:r>
            <a:r>
              <a:rPr sz="1400" dirty="0">
                <a:solidFill>
                  <a:srgbClr val="546201"/>
                </a:solidFill>
                <a:latin typeface="Arial"/>
                <a:cs typeface="Arial"/>
              </a:rPr>
              <a:t>årlig</a:t>
            </a:r>
            <a:r>
              <a:rPr sz="1400" spc="-20" dirty="0">
                <a:solidFill>
                  <a:srgbClr val="546201"/>
                </a:solidFill>
                <a:latin typeface="Arial"/>
                <a:cs typeface="Arial"/>
              </a:rPr>
              <a:t> </a:t>
            </a:r>
            <a:r>
              <a:rPr sz="1400" spc="-10" dirty="0" err="1">
                <a:solidFill>
                  <a:srgbClr val="546201"/>
                </a:solidFill>
                <a:latin typeface="Arial"/>
                <a:cs typeface="Arial"/>
              </a:rPr>
              <a:t>ansøgningsrunde</a:t>
            </a:r>
            <a:r>
              <a:rPr sz="1400" spc="-10" dirty="0">
                <a:solidFill>
                  <a:srgbClr val="546201"/>
                </a:solidFill>
                <a:latin typeface="Arial"/>
                <a:cs typeface="Arial"/>
              </a:rPr>
              <a:t>.</a:t>
            </a:r>
            <a:endParaRPr lang="da-DK" sz="1400" spc="-10" dirty="0">
              <a:solidFill>
                <a:srgbClr val="546201"/>
              </a:solidFill>
              <a:latin typeface="Arial"/>
              <a:cs typeface="Arial"/>
            </a:endParaRPr>
          </a:p>
          <a:p>
            <a:pPr marL="12700">
              <a:lnSpc>
                <a:spcPct val="100000"/>
              </a:lnSpc>
              <a:spcBef>
                <a:spcPts val="1055"/>
              </a:spcBef>
            </a:pPr>
            <a:r>
              <a:rPr lang="da-DK" sz="1400" dirty="0">
                <a:solidFill>
                  <a:srgbClr val="546201"/>
                </a:solidFill>
                <a:latin typeface="Arial"/>
                <a:cs typeface="Arial"/>
              </a:rPr>
              <a:t>Forud for de årlige ansøgningsrunder vil fondens bestyrelse gennemføre et servicetjek af strategien med henblik på, om der er indsatsområder, der skal justeres og/eller særligt fremhæves.</a:t>
            </a:r>
          </a:p>
          <a:p>
            <a:pPr marL="12700">
              <a:lnSpc>
                <a:spcPct val="100000"/>
              </a:lnSpc>
              <a:spcBef>
                <a:spcPts val="1055"/>
              </a:spcBef>
            </a:pPr>
            <a:endParaRPr lang="da-DK" sz="1400" spc="-10" dirty="0">
              <a:solidFill>
                <a:srgbClr val="546201"/>
              </a:solidFill>
              <a:latin typeface="Arial"/>
              <a:cs typeface="Arial"/>
            </a:endParaRPr>
          </a:p>
          <a:p>
            <a:pPr marL="12700">
              <a:lnSpc>
                <a:spcPct val="100000"/>
              </a:lnSpc>
              <a:spcBef>
                <a:spcPts val="1055"/>
              </a:spcBef>
            </a:pPr>
            <a:endParaRPr sz="1400" dirty="0">
              <a:latin typeface="Arial"/>
              <a:cs typeface="Arial"/>
            </a:endParaRPr>
          </a:p>
        </p:txBody>
      </p:sp>
      <p:pic>
        <p:nvPicPr>
          <p:cNvPr id="7" name="Billede 6" descr="Et billede, der indeholder Font/skrifttype, typografi, tekst, hvid&#10;&#10;Automatisk genereret beskrivelse">
            <a:extLst>
              <a:ext uri="{FF2B5EF4-FFF2-40B4-BE49-F238E27FC236}">
                <a16:creationId xmlns:a16="http://schemas.microsoft.com/office/drawing/2014/main" id="{A691A194-7261-8BEE-B0D6-8FB7E89FA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
        <p:nvSpPr>
          <p:cNvPr id="6" name="object 3">
            <a:extLst>
              <a:ext uri="{FF2B5EF4-FFF2-40B4-BE49-F238E27FC236}">
                <a16:creationId xmlns:a16="http://schemas.microsoft.com/office/drawing/2014/main" id="{BD80D5AE-6211-0DF8-3034-B68E633633E4}"/>
              </a:ext>
            </a:extLst>
          </p:cNvPr>
          <p:cNvSpPr txBox="1">
            <a:spLocks/>
          </p:cNvSpPr>
          <p:nvPr/>
        </p:nvSpPr>
        <p:spPr>
          <a:xfrm>
            <a:off x="457200" y="3346186"/>
            <a:ext cx="4058285" cy="444352"/>
          </a:xfrm>
          <a:prstGeom prst="rect">
            <a:avLst/>
          </a:prstGeom>
        </p:spPr>
        <p:txBody>
          <a:bodyPr vert="horz" wrap="square" lIns="0" tIns="13335" rIns="0" bIns="0" rtlCol="0">
            <a:spAutoFit/>
          </a:bodyPr>
          <a:lstStyle>
            <a:lvl1pPr>
              <a:defRPr sz="2900" b="1" i="0">
                <a:solidFill>
                  <a:srgbClr val="546201"/>
                </a:solidFill>
                <a:latin typeface="Arial"/>
                <a:ea typeface="+mj-ea"/>
                <a:cs typeface="Arial"/>
              </a:defRPr>
            </a:lvl1pPr>
          </a:lstStyle>
          <a:p>
            <a:pPr marL="141605">
              <a:spcBef>
                <a:spcPts val="105"/>
              </a:spcBef>
            </a:pPr>
            <a:r>
              <a:rPr lang="da-DK" sz="2800" dirty="0"/>
              <a:t>Fondens formål</a:t>
            </a:r>
          </a:p>
        </p:txBody>
      </p:sp>
      <p:sp>
        <p:nvSpPr>
          <p:cNvPr id="8" name="object 6">
            <a:extLst>
              <a:ext uri="{FF2B5EF4-FFF2-40B4-BE49-F238E27FC236}">
                <a16:creationId xmlns:a16="http://schemas.microsoft.com/office/drawing/2014/main" id="{96C2D835-5C12-DB90-8A59-471E4F18BAE3}"/>
              </a:ext>
            </a:extLst>
          </p:cNvPr>
          <p:cNvSpPr txBox="1"/>
          <p:nvPr/>
        </p:nvSpPr>
        <p:spPr>
          <a:xfrm>
            <a:off x="595122" y="4040568"/>
            <a:ext cx="10149078" cy="1232389"/>
          </a:xfrm>
          <a:prstGeom prst="rect">
            <a:avLst/>
          </a:prstGeom>
        </p:spPr>
        <p:txBody>
          <a:bodyPr vert="horz" wrap="square" lIns="0" tIns="12065" rIns="0" bIns="0" rtlCol="0">
            <a:spAutoFit/>
          </a:bodyPr>
          <a:lstStyle/>
          <a:p>
            <a:pPr marL="12700" marR="5080">
              <a:lnSpc>
                <a:spcPct val="113700"/>
              </a:lnSpc>
              <a:spcBef>
                <a:spcPts val="95"/>
              </a:spcBef>
            </a:pPr>
            <a:r>
              <a:rPr lang="da-DK" sz="1400" spc="-10" dirty="0">
                <a:solidFill>
                  <a:srgbClr val="546201"/>
                </a:solidFill>
                <a:latin typeface="Arial"/>
                <a:cs typeface="Arial"/>
              </a:rPr>
              <a:t>Hesteafgiftsfondens</a:t>
            </a:r>
            <a:r>
              <a:rPr lang="da-DK" sz="1400" spc="-45" dirty="0">
                <a:solidFill>
                  <a:srgbClr val="546201"/>
                </a:solidFill>
                <a:latin typeface="Arial"/>
                <a:cs typeface="Arial"/>
              </a:rPr>
              <a:t> </a:t>
            </a:r>
            <a:r>
              <a:rPr lang="da-DK" sz="1400" dirty="0">
                <a:solidFill>
                  <a:srgbClr val="546201"/>
                </a:solidFill>
                <a:latin typeface="Arial"/>
                <a:cs typeface="Arial"/>
              </a:rPr>
              <a:t>overordnede</a:t>
            </a:r>
            <a:r>
              <a:rPr lang="da-DK" sz="1400" spc="-5" dirty="0">
                <a:solidFill>
                  <a:srgbClr val="546201"/>
                </a:solidFill>
                <a:latin typeface="Arial"/>
                <a:cs typeface="Arial"/>
              </a:rPr>
              <a:t> </a:t>
            </a:r>
            <a:r>
              <a:rPr lang="da-DK" sz="1400" dirty="0">
                <a:solidFill>
                  <a:srgbClr val="546201"/>
                </a:solidFill>
                <a:latin typeface="Arial"/>
                <a:cs typeface="Arial"/>
              </a:rPr>
              <a:t>formål</a:t>
            </a:r>
            <a:r>
              <a:rPr lang="da-DK" sz="1400" spc="-30" dirty="0">
                <a:solidFill>
                  <a:srgbClr val="546201"/>
                </a:solidFill>
                <a:latin typeface="Arial"/>
                <a:cs typeface="Arial"/>
              </a:rPr>
              <a:t> </a:t>
            </a:r>
            <a:r>
              <a:rPr lang="da-DK" sz="1400" dirty="0">
                <a:solidFill>
                  <a:srgbClr val="546201"/>
                </a:solidFill>
                <a:latin typeface="Arial"/>
                <a:cs typeface="Arial"/>
              </a:rPr>
              <a:t>er</a:t>
            </a:r>
            <a:r>
              <a:rPr lang="da-DK" sz="1400" spc="-15" dirty="0">
                <a:solidFill>
                  <a:srgbClr val="546201"/>
                </a:solidFill>
                <a:latin typeface="Arial"/>
                <a:cs typeface="Arial"/>
              </a:rPr>
              <a:t> </a:t>
            </a:r>
            <a:r>
              <a:rPr lang="da-DK" sz="1400" dirty="0">
                <a:solidFill>
                  <a:srgbClr val="546201"/>
                </a:solidFill>
                <a:latin typeface="Arial"/>
                <a:cs typeface="Arial"/>
              </a:rPr>
              <a:t>at styrke hesteholdets udviklingsmuligheder. </a:t>
            </a:r>
            <a:br>
              <a:rPr lang="da-DK" sz="1400" dirty="0">
                <a:solidFill>
                  <a:srgbClr val="546201"/>
                </a:solidFill>
                <a:latin typeface="Arial"/>
                <a:cs typeface="Arial"/>
              </a:rPr>
            </a:br>
            <a:br>
              <a:rPr lang="da-DK" sz="1400" dirty="0">
                <a:solidFill>
                  <a:srgbClr val="546201"/>
                </a:solidFill>
                <a:latin typeface="Arial"/>
                <a:cs typeface="Arial"/>
              </a:rPr>
            </a:br>
            <a:r>
              <a:rPr lang="da-DK" sz="1400" dirty="0">
                <a:solidFill>
                  <a:srgbClr val="546201"/>
                </a:solidFill>
                <a:latin typeface="Arial"/>
                <a:cs typeface="Arial"/>
              </a:rPr>
              <a:t>Nyttevirkningen af fondens bevillingsvirksomhed skal i sidste ende tilfalde hesteejere, og bevillinger gives til projekter, der bidrager positivt til sektorens værdikæde.</a:t>
            </a:r>
            <a:endParaRPr lang="da-DK" sz="1400" dirty="0">
              <a:latin typeface="Arial"/>
              <a:cs typeface="Arial"/>
            </a:endParaRPr>
          </a:p>
          <a:p>
            <a:pPr marL="12700" marR="5080">
              <a:lnSpc>
                <a:spcPct val="113700"/>
              </a:lnSpc>
              <a:spcBef>
                <a:spcPts val="95"/>
              </a:spcBef>
            </a:pPr>
            <a:endParaRPr lang="da-DK" sz="1400" dirty="0">
              <a:latin typeface="Arial"/>
              <a:cs typeface="Arial"/>
            </a:endParaRPr>
          </a:p>
        </p:txBody>
      </p:sp>
      <p:sp>
        <p:nvSpPr>
          <p:cNvPr id="9" name="object 2">
            <a:extLst>
              <a:ext uri="{FF2B5EF4-FFF2-40B4-BE49-F238E27FC236}">
                <a16:creationId xmlns:a16="http://schemas.microsoft.com/office/drawing/2014/main" id="{15FAEAA8-E206-BDBB-E6CF-1D762AD81180}"/>
              </a:ext>
            </a:extLst>
          </p:cNvPr>
          <p:cNvSpPr/>
          <p:nvPr/>
        </p:nvSpPr>
        <p:spPr>
          <a:xfrm>
            <a:off x="595122" y="3886200"/>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5122" y="1329689"/>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8905">
              <a:lnSpc>
                <a:spcPct val="100000"/>
              </a:lnSpc>
              <a:spcBef>
                <a:spcPts val="105"/>
              </a:spcBef>
            </a:pPr>
            <a:r>
              <a:rPr sz="3200" spc="-10" dirty="0"/>
              <a:t>Regelgrundlaget</a:t>
            </a:r>
            <a:endParaRPr sz="320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3</a:t>
            </a:fld>
            <a:endParaRPr spc="-25" dirty="0"/>
          </a:p>
        </p:txBody>
      </p:sp>
      <p:sp>
        <p:nvSpPr>
          <p:cNvPr id="4" name="object 4"/>
          <p:cNvSpPr txBox="1"/>
          <p:nvPr/>
        </p:nvSpPr>
        <p:spPr>
          <a:xfrm>
            <a:off x="672391" y="1575719"/>
            <a:ext cx="6812280" cy="2489399"/>
          </a:xfrm>
          <a:prstGeom prst="rect">
            <a:avLst/>
          </a:prstGeom>
        </p:spPr>
        <p:txBody>
          <a:bodyPr vert="horz" wrap="square" lIns="0" tIns="5080" rIns="0" bIns="0" rtlCol="0">
            <a:spAutoFit/>
          </a:bodyPr>
          <a:lstStyle/>
          <a:p>
            <a:pPr marL="12700" marR="23495">
              <a:lnSpc>
                <a:spcPct val="104200"/>
              </a:lnSpc>
              <a:spcBef>
                <a:spcPts val="40"/>
              </a:spcBef>
            </a:pPr>
            <a:r>
              <a:rPr sz="1200" dirty="0">
                <a:solidFill>
                  <a:srgbClr val="546201"/>
                </a:solidFill>
                <a:latin typeface="Arial"/>
                <a:cs typeface="Arial"/>
              </a:rPr>
              <a:t>Fondens</a:t>
            </a:r>
            <a:r>
              <a:rPr sz="1200" spc="-30" dirty="0">
                <a:solidFill>
                  <a:srgbClr val="546201"/>
                </a:solidFill>
                <a:latin typeface="Arial"/>
                <a:cs typeface="Arial"/>
              </a:rPr>
              <a:t> </a:t>
            </a:r>
            <a:r>
              <a:rPr sz="1200" dirty="0">
                <a:solidFill>
                  <a:srgbClr val="546201"/>
                </a:solidFill>
                <a:latin typeface="Arial"/>
                <a:cs typeface="Arial"/>
              </a:rPr>
              <a:t>midler</a:t>
            </a:r>
            <a:r>
              <a:rPr sz="1200" spc="-25" dirty="0">
                <a:solidFill>
                  <a:srgbClr val="546201"/>
                </a:solidFill>
                <a:latin typeface="Arial"/>
                <a:cs typeface="Arial"/>
              </a:rPr>
              <a:t> </a:t>
            </a:r>
            <a:r>
              <a:rPr sz="1200" dirty="0">
                <a:solidFill>
                  <a:srgbClr val="546201"/>
                </a:solidFill>
                <a:latin typeface="Arial"/>
                <a:cs typeface="Arial"/>
              </a:rPr>
              <a:t>skal</a:t>
            </a:r>
            <a:r>
              <a:rPr sz="1200" spc="-15" dirty="0">
                <a:solidFill>
                  <a:srgbClr val="546201"/>
                </a:solidFill>
                <a:latin typeface="Arial"/>
                <a:cs typeface="Arial"/>
              </a:rPr>
              <a:t> </a:t>
            </a:r>
            <a:r>
              <a:rPr sz="1200" dirty="0">
                <a:solidFill>
                  <a:srgbClr val="546201"/>
                </a:solidFill>
                <a:latin typeface="Arial"/>
                <a:cs typeface="Arial"/>
              </a:rPr>
              <a:t>anvendes</a:t>
            </a:r>
            <a:r>
              <a:rPr sz="1200" spc="-35" dirty="0">
                <a:solidFill>
                  <a:srgbClr val="546201"/>
                </a:solidFill>
                <a:latin typeface="Arial"/>
                <a:cs typeface="Arial"/>
              </a:rPr>
              <a:t> </a:t>
            </a:r>
            <a:r>
              <a:rPr sz="1200" dirty="0">
                <a:solidFill>
                  <a:srgbClr val="546201"/>
                </a:solidFill>
                <a:latin typeface="Arial"/>
                <a:cs typeface="Arial"/>
              </a:rPr>
              <a:t>i overensstemmelse</a:t>
            </a:r>
            <a:r>
              <a:rPr sz="1200" spc="-35" dirty="0">
                <a:solidFill>
                  <a:srgbClr val="546201"/>
                </a:solidFill>
                <a:latin typeface="Arial"/>
                <a:cs typeface="Arial"/>
              </a:rPr>
              <a:t> </a:t>
            </a:r>
            <a:r>
              <a:rPr sz="1200" dirty="0">
                <a:solidFill>
                  <a:srgbClr val="546201"/>
                </a:solidFill>
                <a:latin typeface="Arial"/>
                <a:cs typeface="Arial"/>
              </a:rPr>
              <a:t>med</a:t>
            </a:r>
            <a:r>
              <a:rPr sz="1200" spc="-20" dirty="0">
                <a:solidFill>
                  <a:srgbClr val="546201"/>
                </a:solidFill>
                <a:latin typeface="Arial"/>
                <a:cs typeface="Arial"/>
              </a:rPr>
              <a:t> </a:t>
            </a:r>
            <a:r>
              <a:rPr sz="1200" spc="-10" dirty="0">
                <a:solidFill>
                  <a:srgbClr val="546201"/>
                </a:solidFill>
                <a:latin typeface="Arial"/>
                <a:cs typeface="Arial"/>
              </a:rPr>
              <a:t>landbrugsstøtteloven</a:t>
            </a:r>
            <a:r>
              <a:rPr sz="1200" spc="-30" dirty="0">
                <a:solidFill>
                  <a:srgbClr val="546201"/>
                </a:solidFill>
                <a:latin typeface="Arial"/>
                <a:cs typeface="Arial"/>
              </a:rPr>
              <a:t> </a:t>
            </a:r>
            <a:r>
              <a:rPr sz="1200" dirty="0">
                <a:solidFill>
                  <a:srgbClr val="546201"/>
                </a:solidFill>
                <a:latin typeface="Arial"/>
                <a:cs typeface="Arial"/>
              </a:rPr>
              <a:t>og</a:t>
            </a:r>
            <a:r>
              <a:rPr sz="1200" spc="-20" dirty="0">
                <a:solidFill>
                  <a:srgbClr val="546201"/>
                </a:solidFill>
                <a:latin typeface="Arial"/>
                <a:cs typeface="Arial"/>
              </a:rPr>
              <a:t> </a:t>
            </a:r>
            <a:r>
              <a:rPr sz="1200" spc="-10" dirty="0">
                <a:solidFill>
                  <a:srgbClr val="546201"/>
                </a:solidFill>
                <a:latin typeface="Arial"/>
                <a:cs typeface="Arial"/>
              </a:rPr>
              <a:t>bekendtgørelserne </a:t>
            </a:r>
            <a:r>
              <a:rPr sz="1200" dirty="0">
                <a:solidFill>
                  <a:srgbClr val="546201"/>
                </a:solidFill>
                <a:latin typeface="Arial"/>
                <a:cs typeface="Arial"/>
              </a:rPr>
              <a:t>udstedt</a:t>
            </a:r>
            <a:r>
              <a:rPr sz="1200" spc="-40" dirty="0">
                <a:solidFill>
                  <a:srgbClr val="546201"/>
                </a:solidFill>
                <a:latin typeface="Arial"/>
                <a:cs typeface="Arial"/>
              </a:rPr>
              <a:t> </a:t>
            </a:r>
            <a:r>
              <a:rPr sz="1200" dirty="0">
                <a:solidFill>
                  <a:srgbClr val="546201"/>
                </a:solidFill>
                <a:latin typeface="Arial"/>
                <a:cs typeface="Arial"/>
              </a:rPr>
              <a:t>i</a:t>
            </a:r>
            <a:r>
              <a:rPr sz="1200" spc="-5" dirty="0">
                <a:solidFill>
                  <a:srgbClr val="546201"/>
                </a:solidFill>
                <a:latin typeface="Arial"/>
                <a:cs typeface="Arial"/>
              </a:rPr>
              <a:t> </a:t>
            </a:r>
            <a:r>
              <a:rPr sz="1200" dirty="0">
                <a:solidFill>
                  <a:srgbClr val="546201"/>
                </a:solidFill>
                <a:latin typeface="Arial"/>
                <a:cs typeface="Arial"/>
              </a:rPr>
              <a:t>medfør</a:t>
            </a:r>
            <a:r>
              <a:rPr sz="1200" spc="-30" dirty="0">
                <a:solidFill>
                  <a:srgbClr val="546201"/>
                </a:solidFill>
                <a:latin typeface="Arial"/>
                <a:cs typeface="Arial"/>
              </a:rPr>
              <a:t> </a:t>
            </a:r>
            <a:r>
              <a:rPr sz="1200" dirty="0">
                <a:solidFill>
                  <a:srgbClr val="546201"/>
                </a:solidFill>
                <a:latin typeface="Arial"/>
                <a:cs typeface="Arial"/>
              </a:rPr>
              <a:t>heraf</a:t>
            </a:r>
            <a:r>
              <a:rPr sz="1200" spc="-25" dirty="0">
                <a:solidFill>
                  <a:srgbClr val="546201"/>
                </a:solidFill>
                <a:latin typeface="Arial"/>
                <a:cs typeface="Arial"/>
              </a:rPr>
              <a:t> </a:t>
            </a:r>
            <a:r>
              <a:rPr sz="1200" dirty="0">
                <a:solidFill>
                  <a:srgbClr val="546201"/>
                </a:solidFill>
                <a:latin typeface="Arial"/>
                <a:cs typeface="Arial"/>
              </a:rPr>
              <a:t>samt</a:t>
            </a:r>
            <a:r>
              <a:rPr sz="1200" spc="-15" dirty="0">
                <a:solidFill>
                  <a:srgbClr val="546201"/>
                </a:solidFill>
                <a:latin typeface="Arial"/>
                <a:cs typeface="Arial"/>
              </a:rPr>
              <a:t> </a:t>
            </a:r>
            <a:r>
              <a:rPr sz="1200" dirty="0">
                <a:solidFill>
                  <a:srgbClr val="546201"/>
                </a:solidFill>
                <a:latin typeface="Arial"/>
                <a:cs typeface="Arial"/>
              </a:rPr>
              <a:t>EU’s</a:t>
            </a:r>
            <a:r>
              <a:rPr sz="1200" spc="-5" dirty="0">
                <a:solidFill>
                  <a:srgbClr val="546201"/>
                </a:solidFill>
                <a:latin typeface="Arial"/>
                <a:cs typeface="Arial"/>
              </a:rPr>
              <a:t> </a:t>
            </a:r>
            <a:r>
              <a:rPr sz="1200" spc="-10" dirty="0">
                <a:solidFill>
                  <a:srgbClr val="546201"/>
                </a:solidFill>
                <a:latin typeface="Arial"/>
                <a:cs typeface="Arial"/>
              </a:rPr>
              <a:t>statsstøtteregler.</a:t>
            </a:r>
            <a:endParaRPr sz="1200" dirty="0">
              <a:latin typeface="Arial"/>
              <a:cs typeface="Arial"/>
            </a:endParaRPr>
          </a:p>
          <a:p>
            <a:pPr marL="12700" marR="5080">
              <a:lnSpc>
                <a:spcPct val="104200"/>
              </a:lnSpc>
              <a:spcBef>
                <a:spcPts val="994"/>
              </a:spcBef>
            </a:pPr>
            <a:r>
              <a:rPr sz="1200" dirty="0">
                <a:solidFill>
                  <a:srgbClr val="546201"/>
                </a:solidFill>
                <a:latin typeface="Arial"/>
                <a:cs typeface="Arial"/>
              </a:rPr>
              <a:t>Overholdelse</a:t>
            </a:r>
            <a:r>
              <a:rPr sz="1200" spc="-30" dirty="0">
                <a:solidFill>
                  <a:srgbClr val="546201"/>
                </a:solidFill>
                <a:latin typeface="Arial"/>
                <a:cs typeface="Arial"/>
              </a:rPr>
              <a:t> </a:t>
            </a:r>
            <a:r>
              <a:rPr sz="1200" dirty="0">
                <a:solidFill>
                  <a:srgbClr val="546201"/>
                </a:solidFill>
                <a:latin typeface="Arial"/>
                <a:cs typeface="Arial"/>
              </a:rPr>
              <a:t>af</a:t>
            </a:r>
            <a:r>
              <a:rPr sz="1200" spc="-55" dirty="0">
                <a:solidFill>
                  <a:srgbClr val="546201"/>
                </a:solidFill>
                <a:latin typeface="Arial"/>
                <a:cs typeface="Arial"/>
              </a:rPr>
              <a:t> </a:t>
            </a:r>
            <a:r>
              <a:rPr sz="1200" dirty="0">
                <a:solidFill>
                  <a:srgbClr val="546201"/>
                </a:solidFill>
                <a:latin typeface="Arial"/>
                <a:cs typeface="Arial"/>
              </a:rPr>
              <a:t>EU’s</a:t>
            </a:r>
            <a:r>
              <a:rPr sz="1200" spc="-25" dirty="0">
                <a:solidFill>
                  <a:srgbClr val="546201"/>
                </a:solidFill>
                <a:latin typeface="Arial"/>
                <a:cs typeface="Arial"/>
              </a:rPr>
              <a:t> </a:t>
            </a:r>
            <a:r>
              <a:rPr sz="1200" dirty="0">
                <a:solidFill>
                  <a:srgbClr val="546201"/>
                </a:solidFill>
                <a:latin typeface="Arial"/>
                <a:cs typeface="Arial"/>
              </a:rPr>
              <a:t>statsstøtteregler</a:t>
            </a:r>
            <a:r>
              <a:rPr sz="1200" spc="-40" dirty="0">
                <a:solidFill>
                  <a:srgbClr val="546201"/>
                </a:solidFill>
                <a:latin typeface="Arial"/>
                <a:cs typeface="Arial"/>
              </a:rPr>
              <a:t> </a:t>
            </a:r>
            <a:r>
              <a:rPr sz="1200" dirty="0">
                <a:solidFill>
                  <a:srgbClr val="546201"/>
                </a:solidFill>
                <a:latin typeface="Arial"/>
                <a:cs typeface="Arial"/>
              </a:rPr>
              <a:t>vil</a:t>
            </a:r>
            <a:r>
              <a:rPr sz="1200" spc="-25" dirty="0">
                <a:solidFill>
                  <a:srgbClr val="546201"/>
                </a:solidFill>
                <a:latin typeface="Arial"/>
                <a:cs typeface="Arial"/>
              </a:rPr>
              <a:t> </a:t>
            </a:r>
            <a:r>
              <a:rPr sz="1200" dirty="0">
                <a:solidFill>
                  <a:srgbClr val="546201"/>
                </a:solidFill>
                <a:latin typeface="Arial"/>
                <a:cs typeface="Arial"/>
              </a:rPr>
              <a:t>primært</a:t>
            </a:r>
            <a:r>
              <a:rPr sz="1200" spc="-30" dirty="0">
                <a:solidFill>
                  <a:srgbClr val="546201"/>
                </a:solidFill>
                <a:latin typeface="Arial"/>
                <a:cs typeface="Arial"/>
              </a:rPr>
              <a:t> </a:t>
            </a:r>
            <a:r>
              <a:rPr sz="1200" dirty="0">
                <a:solidFill>
                  <a:srgbClr val="546201"/>
                </a:solidFill>
                <a:latin typeface="Arial"/>
                <a:cs typeface="Arial"/>
              </a:rPr>
              <a:t>blive</a:t>
            </a:r>
            <a:r>
              <a:rPr sz="1200" spc="-20" dirty="0">
                <a:solidFill>
                  <a:srgbClr val="546201"/>
                </a:solidFill>
                <a:latin typeface="Arial"/>
                <a:cs typeface="Arial"/>
              </a:rPr>
              <a:t> </a:t>
            </a:r>
            <a:r>
              <a:rPr sz="1200" dirty="0">
                <a:solidFill>
                  <a:srgbClr val="546201"/>
                </a:solidFill>
                <a:latin typeface="Arial"/>
                <a:cs typeface="Arial"/>
              </a:rPr>
              <a:t>vurderet</a:t>
            </a:r>
            <a:r>
              <a:rPr sz="1200" spc="-45" dirty="0">
                <a:solidFill>
                  <a:srgbClr val="546201"/>
                </a:solidFill>
                <a:latin typeface="Arial"/>
                <a:cs typeface="Arial"/>
              </a:rPr>
              <a:t> </a:t>
            </a:r>
            <a:r>
              <a:rPr sz="1200" dirty="0">
                <a:solidFill>
                  <a:srgbClr val="546201"/>
                </a:solidFill>
                <a:latin typeface="Arial"/>
                <a:cs typeface="Arial"/>
              </a:rPr>
              <a:t>med</a:t>
            </a:r>
            <a:r>
              <a:rPr sz="1200" spc="-40" dirty="0">
                <a:solidFill>
                  <a:srgbClr val="546201"/>
                </a:solidFill>
                <a:latin typeface="Arial"/>
                <a:cs typeface="Arial"/>
              </a:rPr>
              <a:t> </a:t>
            </a:r>
            <a:r>
              <a:rPr sz="1200" dirty="0">
                <a:solidFill>
                  <a:srgbClr val="546201"/>
                </a:solidFill>
                <a:latin typeface="Arial"/>
                <a:cs typeface="Arial"/>
              </a:rPr>
              <a:t>udgangspunkt</a:t>
            </a:r>
            <a:r>
              <a:rPr sz="1200" spc="-55" dirty="0">
                <a:solidFill>
                  <a:srgbClr val="546201"/>
                </a:solidFill>
                <a:latin typeface="Arial"/>
                <a:cs typeface="Arial"/>
              </a:rPr>
              <a:t> </a:t>
            </a:r>
            <a:r>
              <a:rPr sz="1200" dirty="0">
                <a:solidFill>
                  <a:srgbClr val="546201"/>
                </a:solidFill>
                <a:latin typeface="Arial"/>
                <a:cs typeface="Arial"/>
              </a:rPr>
              <a:t>i</a:t>
            </a:r>
            <a:r>
              <a:rPr sz="1200" spc="-25" dirty="0">
                <a:solidFill>
                  <a:srgbClr val="546201"/>
                </a:solidFill>
                <a:latin typeface="Arial"/>
                <a:cs typeface="Arial"/>
              </a:rPr>
              <a:t> </a:t>
            </a:r>
            <a:r>
              <a:rPr sz="1200" spc="-10" dirty="0">
                <a:solidFill>
                  <a:srgbClr val="546201"/>
                </a:solidFill>
                <a:latin typeface="Arial"/>
                <a:cs typeface="Arial"/>
              </a:rPr>
              <a:t>Bekendtgørelse </a:t>
            </a:r>
            <a:r>
              <a:rPr sz="1200" dirty="0">
                <a:solidFill>
                  <a:srgbClr val="546201"/>
                </a:solidFill>
                <a:latin typeface="Arial"/>
                <a:cs typeface="Arial"/>
              </a:rPr>
              <a:t>om</a:t>
            </a:r>
            <a:r>
              <a:rPr sz="1200" spc="5" dirty="0">
                <a:solidFill>
                  <a:srgbClr val="546201"/>
                </a:solidFill>
                <a:latin typeface="Arial"/>
                <a:cs typeface="Arial"/>
              </a:rPr>
              <a:t> </a:t>
            </a:r>
            <a:r>
              <a:rPr sz="1200" dirty="0">
                <a:solidFill>
                  <a:srgbClr val="546201"/>
                </a:solidFill>
                <a:latin typeface="Arial"/>
                <a:cs typeface="Arial"/>
              </a:rPr>
              <a:t>støtte</a:t>
            </a:r>
            <a:r>
              <a:rPr sz="1200" spc="15" dirty="0">
                <a:solidFill>
                  <a:srgbClr val="546201"/>
                </a:solidFill>
                <a:latin typeface="Arial"/>
                <a:cs typeface="Arial"/>
              </a:rPr>
              <a:t> </a:t>
            </a:r>
            <a:r>
              <a:rPr sz="1200" dirty="0">
                <a:solidFill>
                  <a:srgbClr val="546201"/>
                </a:solidFill>
                <a:latin typeface="Arial"/>
                <a:cs typeface="Arial"/>
              </a:rPr>
              <a:t>til</a:t>
            </a:r>
            <a:r>
              <a:rPr sz="1200" spc="10" dirty="0">
                <a:solidFill>
                  <a:srgbClr val="546201"/>
                </a:solidFill>
                <a:latin typeface="Arial"/>
                <a:cs typeface="Arial"/>
              </a:rPr>
              <a:t> </a:t>
            </a:r>
            <a:r>
              <a:rPr sz="1200" dirty="0">
                <a:solidFill>
                  <a:srgbClr val="546201"/>
                </a:solidFill>
                <a:latin typeface="Arial"/>
                <a:cs typeface="Arial"/>
              </a:rPr>
              <a:t>fordel</a:t>
            </a:r>
            <a:r>
              <a:rPr sz="1200" spc="-30" dirty="0">
                <a:solidFill>
                  <a:srgbClr val="546201"/>
                </a:solidFill>
                <a:latin typeface="Arial"/>
                <a:cs typeface="Arial"/>
              </a:rPr>
              <a:t> </a:t>
            </a:r>
            <a:r>
              <a:rPr sz="1200" dirty="0">
                <a:solidFill>
                  <a:srgbClr val="546201"/>
                </a:solidFill>
                <a:latin typeface="Arial"/>
                <a:cs typeface="Arial"/>
              </a:rPr>
              <a:t>for</a:t>
            </a:r>
            <a:r>
              <a:rPr sz="1200" spc="-5" dirty="0">
                <a:solidFill>
                  <a:srgbClr val="546201"/>
                </a:solidFill>
                <a:latin typeface="Arial"/>
                <a:cs typeface="Arial"/>
              </a:rPr>
              <a:t> </a:t>
            </a:r>
            <a:r>
              <a:rPr sz="1200" dirty="0">
                <a:solidFill>
                  <a:srgbClr val="546201"/>
                </a:solidFill>
                <a:latin typeface="Arial"/>
                <a:cs typeface="Arial"/>
              </a:rPr>
              <a:t>primær</a:t>
            </a:r>
            <a:r>
              <a:rPr sz="1200" spc="-15" dirty="0">
                <a:solidFill>
                  <a:srgbClr val="546201"/>
                </a:solidFill>
                <a:latin typeface="Arial"/>
                <a:cs typeface="Arial"/>
              </a:rPr>
              <a:t> </a:t>
            </a:r>
            <a:r>
              <a:rPr sz="1200" spc="-10" dirty="0">
                <a:solidFill>
                  <a:srgbClr val="546201"/>
                </a:solidFill>
                <a:latin typeface="Arial"/>
                <a:cs typeface="Arial"/>
              </a:rPr>
              <a:t>jordbrugsproduktion</a:t>
            </a:r>
            <a:r>
              <a:rPr sz="1200" spc="-20" dirty="0">
                <a:solidFill>
                  <a:srgbClr val="546201"/>
                </a:solidFill>
                <a:latin typeface="Arial"/>
                <a:cs typeface="Arial"/>
              </a:rPr>
              <a:t> </a:t>
            </a:r>
            <a:r>
              <a:rPr sz="1200" dirty="0">
                <a:solidFill>
                  <a:srgbClr val="546201"/>
                </a:solidFill>
                <a:latin typeface="Arial"/>
                <a:cs typeface="Arial"/>
              </a:rPr>
              <a:t>og</a:t>
            </a:r>
            <a:r>
              <a:rPr sz="1200" spc="-5" dirty="0">
                <a:solidFill>
                  <a:srgbClr val="546201"/>
                </a:solidFill>
                <a:latin typeface="Arial"/>
                <a:cs typeface="Arial"/>
              </a:rPr>
              <a:t> </a:t>
            </a:r>
            <a:r>
              <a:rPr sz="1200" dirty="0">
                <a:solidFill>
                  <a:srgbClr val="546201"/>
                </a:solidFill>
                <a:latin typeface="Arial"/>
                <a:cs typeface="Arial"/>
              </a:rPr>
              <a:t>forarbejdning</a:t>
            </a:r>
            <a:r>
              <a:rPr sz="1200" spc="-20" dirty="0">
                <a:solidFill>
                  <a:srgbClr val="546201"/>
                </a:solidFill>
                <a:latin typeface="Arial"/>
                <a:cs typeface="Arial"/>
              </a:rPr>
              <a:t> </a:t>
            </a:r>
            <a:r>
              <a:rPr sz="1200" dirty="0">
                <a:solidFill>
                  <a:srgbClr val="546201"/>
                </a:solidFill>
                <a:latin typeface="Arial"/>
                <a:cs typeface="Arial"/>
              </a:rPr>
              <a:t>af </a:t>
            </a:r>
            <a:r>
              <a:rPr sz="1200" spc="-10" dirty="0">
                <a:solidFill>
                  <a:srgbClr val="546201"/>
                </a:solidFill>
                <a:latin typeface="Arial"/>
                <a:cs typeface="Arial"/>
              </a:rPr>
              <a:t>landbrugsprodukter</a:t>
            </a:r>
            <a:r>
              <a:rPr sz="1200" spc="-15" dirty="0">
                <a:solidFill>
                  <a:srgbClr val="546201"/>
                </a:solidFill>
                <a:latin typeface="Arial"/>
                <a:cs typeface="Arial"/>
              </a:rPr>
              <a:t> </a:t>
            </a:r>
            <a:r>
              <a:rPr sz="1200" dirty="0">
                <a:solidFill>
                  <a:srgbClr val="546201"/>
                </a:solidFill>
                <a:latin typeface="Arial"/>
                <a:cs typeface="Arial"/>
              </a:rPr>
              <a:t>omfattet</a:t>
            </a:r>
            <a:r>
              <a:rPr sz="1200" spc="-25" dirty="0">
                <a:solidFill>
                  <a:srgbClr val="546201"/>
                </a:solidFill>
                <a:latin typeface="Arial"/>
                <a:cs typeface="Arial"/>
              </a:rPr>
              <a:t> af </a:t>
            </a:r>
            <a:r>
              <a:rPr sz="1200" dirty="0">
                <a:solidFill>
                  <a:srgbClr val="546201"/>
                </a:solidFill>
                <a:latin typeface="Arial"/>
                <a:cs typeface="Arial"/>
              </a:rPr>
              <a:t>EU’s</a:t>
            </a:r>
            <a:r>
              <a:rPr sz="1200" spc="-15" dirty="0">
                <a:solidFill>
                  <a:srgbClr val="546201"/>
                </a:solidFill>
                <a:latin typeface="Arial"/>
                <a:cs typeface="Arial"/>
              </a:rPr>
              <a:t> </a:t>
            </a:r>
            <a:r>
              <a:rPr sz="1200" dirty="0">
                <a:solidFill>
                  <a:srgbClr val="546201"/>
                </a:solidFill>
                <a:latin typeface="Arial"/>
                <a:cs typeface="Arial"/>
              </a:rPr>
              <a:t>statsstøtteregler</a:t>
            </a:r>
            <a:r>
              <a:rPr sz="1200" spc="-15" dirty="0">
                <a:solidFill>
                  <a:srgbClr val="546201"/>
                </a:solidFill>
                <a:latin typeface="Arial"/>
                <a:cs typeface="Arial"/>
              </a:rPr>
              <a:t> </a:t>
            </a:r>
            <a:r>
              <a:rPr sz="1200" dirty="0">
                <a:solidFill>
                  <a:srgbClr val="546201"/>
                </a:solidFill>
                <a:latin typeface="Arial"/>
                <a:cs typeface="Arial"/>
              </a:rPr>
              <a:t>og</a:t>
            </a:r>
            <a:r>
              <a:rPr sz="1200" spc="-25" dirty="0">
                <a:solidFill>
                  <a:srgbClr val="546201"/>
                </a:solidFill>
                <a:latin typeface="Arial"/>
                <a:cs typeface="Arial"/>
              </a:rPr>
              <a:t> </a:t>
            </a:r>
            <a:r>
              <a:rPr sz="1200" dirty="0">
                <a:solidFill>
                  <a:srgbClr val="546201"/>
                </a:solidFill>
                <a:latin typeface="Arial"/>
                <a:cs typeface="Arial"/>
              </a:rPr>
              <a:t>finansieret</a:t>
            </a:r>
            <a:r>
              <a:rPr sz="1200" spc="-20" dirty="0">
                <a:solidFill>
                  <a:srgbClr val="546201"/>
                </a:solidFill>
                <a:latin typeface="Arial"/>
                <a:cs typeface="Arial"/>
              </a:rPr>
              <a:t> </a:t>
            </a:r>
            <a:r>
              <a:rPr sz="1200" dirty="0">
                <a:solidFill>
                  <a:srgbClr val="546201"/>
                </a:solidFill>
                <a:latin typeface="Arial"/>
                <a:cs typeface="Arial"/>
              </a:rPr>
              <a:t>af</a:t>
            </a:r>
            <a:r>
              <a:rPr sz="1200" spc="-15" dirty="0">
                <a:solidFill>
                  <a:srgbClr val="546201"/>
                </a:solidFill>
                <a:latin typeface="Arial"/>
                <a:cs typeface="Arial"/>
              </a:rPr>
              <a:t> </a:t>
            </a:r>
            <a:r>
              <a:rPr sz="1200" dirty="0">
                <a:solidFill>
                  <a:srgbClr val="546201"/>
                </a:solidFill>
                <a:latin typeface="Arial"/>
                <a:cs typeface="Arial"/>
              </a:rPr>
              <a:t>landbrugets</a:t>
            </a:r>
            <a:r>
              <a:rPr sz="1200" spc="-35" dirty="0">
                <a:solidFill>
                  <a:srgbClr val="546201"/>
                </a:solidFill>
                <a:latin typeface="Arial"/>
                <a:cs typeface="Arial"/>
              </a:rPr>
              <a:t> </a:t>
            </a:r>
            <a:r>
              <a:rPr sz="1200" dirty="0">
                <a:solidFill>
                  <a:srgbClr val="546201"/>
                </a:solidFill>
                <a:latin typeface="Arial"/>
                <a:cs typeface="Arial"/>
              </a:rPr>
              <a:t>promille-</a:t>
            </a:r>
            <a:r>
              <a:rPr sz="1200" spc="-50" dirty="0">
                <a:solidFill>
                  <a:srgbClr val="546201"/>
                </a:solidFill>
                <a:latin typeface="Arial"/>
                <a:cs typeface="Arial"/>
              </a:rPr>
              <a:t> </a:t>
            </a:r>
            <a:r>
              <a:rPr sz="1200" dirty="0">
                <a:solidFill>
                  <a:srgbClr val="546201"/>
                </a:solidFill>
                <a:latin typeface="Arial"/>
                <a:cs typeface="Arial"/>
              </a:rPr>
              <a:t>og</a:t>
            </a:r>
            <a:r>
              <a:rPr sz="1200" spc="-5" dirty="0">
                <a:solidFill>
                  <a:srgbClr val="546201"/>
                </a:solidFill>
                <a:latin typeface="Arial"/>
                <a:cs typeface="Arial"/>
              </a:rPr>
              <a:t> </a:t>
            </a:r>
            <a:r>
              <a:rPr sz="1200" spc="-10" dirty="0">
                <a:solidFill>
                  <a:srgbClr val="546201"/>
                </a:solidFill>
                <a:latin typeface="Arial"/>
                <a:cs typeface="Arial"/>
              </a:rPr>
              <a:t>produktionsafgiftsfonde</a:t>
            </a:r>
            <a:r>
              <a:rPr sz="1200" spc="-45" dirty="0">
                <a:solidFill>
                  <a:srgbClr val="546201"/>
                </a:solidFill>
                <a:latin typeface="Arial"/>
                <a:cs typeface="Arial"/>
              </a:rPr>
              <a:t> </a:t>
            </a:r>
            <a:r>
              <a:rPr sz="1200" spc="-20" dirty="0">
                <a:solidFill>
                  <a:srgbClr val="546201"/>
                </a:solidFill>
                <a:latin typeface="Arial"/>
                <a:cs typeface="Arial"/>
              </a:rPr>
              <a:t>m.v. </a:t>
            </a:r>
            <a:r>
              <a:rPr sz="1200" spc="-10" dirty="0">
                <a:solidFill>
                  <a:srgbClr val="546201"/>
                </a:solidFill>
                <a:latin typeface="Arial"/>
                <a:cs typeface="Arial"/>
              </a:rPr>
              <a:t>(aktivitetsbekendtgørelsen),</a:t>
            </a:r>
            <a:r>
              <a:rPr sz="1200" spc="-5" dirty="0">
                <a:solidFill>
                  <a:srgbClr val="546201"/>
                </a:solidFill>
                <a:latin typeface="Arial"/>
                <a:cs typeface="Arial"/>
              </a:rPr>
              <a:t> </a:t>
            </a:r>
            <a:r>
              <a:rPr sz="1200" dirty="0">
                <a:solidFill>
                  <a:srgbClr val="546201"/>
                </a:solidFill>
                <a:latin typeface="Arial"/>
                <a:cs typeface="Arial"/>
              </a:rPr>
              <a:t>som</a:t>
            </a:r>
            <a:r>
              <a:rPr sz="1200" spc="30" dirty="0">
                <a:solidFill>
                  <a:srgbClr val="546201"/>
                </a:solidFill>
                <a:latin typeface="Arial"/>
                <a:cs typeface="Arial"/>
              </a:rPr>
              <a:t> </a:t>
            </a:r>
            <a:r>
              <a:rPr sz="1200" dirty="0">
                <a:solidFill>
                  <a:srgbClr val="546201"/>
                </a:solidFill>
                <a:latin typeface="Arial"/>
                <a:cs typeface="Arial"/>
              </a:rPr>
              <a:t>er</a:t>
            </a:r>
            <a:r>
              <a:rPr sz="1200" spc="20" dirty="0">
                <a:solidFill>
                  <a:srgbClr val="546201"/>
                </a:solidFill>
                <a:latin typeface="Arial"/>
                <a:cs typeface="Arial"/>
              </a:rPr>
              <a:t> </a:t>
            </a:r>
            <a:r>
              <a:rPr sz="1200" dirty="0">
                <a:solidFill>
                  <a:srgbClr val="546201"/>
                </a:solidFill>
                <a:latin typeface="Arial"/>
                <a:cs typeface="Arial"/>
              </a:rPr>
              <a:t>en</a:t>
            </a:r>
            <a:r>
              <a:rPr sz="1200" spc="30" dirty="0">
                <a:solidFill>
                  <a:srgbClr val="546201"/>
                </a:solidFill>
                <a:latin typeface="Arial"/>
                <a:cs typeface="Arial"/>
              </a:rPr>
              <a:t> </a:t>
            </a:r>
            <a:r>
              <a:rPr sz="1200" dirty="0">
                <a:solidFill>
                  <a:srgbClr val="546201"/>
                </a:solidFill>
                <a:latin typeface="Arial"/>
                <a:cs typeface="Arial"/>
              </a:rPr>
              <a:t>udmøntning</a:t>
            </a:r>
            <a:r>
              <a:rPr sz="1200" spc="-15" dirty="0">
                <a:solidFill>
                  <a:srgbClr val="546201"/>
                </a:solidFill>
                <a:latin typeface="Arial"/>
                <a:cs typeface="Arial"/>
              </a:rPr>
              <a:t> </a:t>
            </a:r>
            <a:r>
              <a:rPr sz="1200" dirty="0">
                <a:solidFill>
                  <a:srgbClr val="546201"/>
                </a:solidFill>
                <a:latin typeface="Arial"/>
                <a:cs typeface="Arial"/>
              </a:rPr>
              <a:t>af</a:t>
            </a:r>
            <a:r>
              <a:rPr sz="1200" spc="45" dirty="0">
                <a:solidFill>
                  <a:srgbClr val="546201"/>
                </a:solidFill>
                <a:latin typeface="Arial"/>
                <a:cs typeface="Arial"/>
              </a:rPr>
              <a:t> </a:t>
            </a:r>
            <a:r>
              <a:rPr sz="1200" spc="-10" dirty="0">
                <a:solidFill>
                  <a:srgbClr val="546201"/>
                </a:solidFill>
                <a:latin typeface="Arial"/>
                <a:cs typeface="Arial"/>
              </a:rPr>
              <a:t>EU-Kommissionens</a:t>
            </a:r>
            <a:r>
              <a:rPr sz="1200" spc="-5" dirty="0">
                <a:solidFill>
                  <a:srgbClr val="546201"/>
                </a:solidFill>
                <a:latin typeface="Arial"/>
                <a:cs typeface="Arial"/>
              </a:rPr>
              <a:t> </a:t>
            </a:r>
            <a:r>
              <a:rPr sz="1200" spc="-10" dirty="0">
                <a:solidFill>
                  <a:srgbClr val="546201"/>
                </a:solidFill>
                <a:latin typeface="Arial"/>
                <a:cs typeface="Arial"/>
              </a:rPr>
              <a:t>statsstøttegodkendelse.</a:t>
            </a:r>
            <a:endParaRPr sz="1200" dirty="0">
              <a:latin typeface="Arial"/>
              <a:cs typeface="Arial"/>
            </a:endParaRPr>
          </a:p>
          <a:p>
            <a:pPr marL="12700" marR="203200">
              <a:lnSpc>
                <a:spcPct val="104200"/>
              </a:lnSpc>
              <a:spcBef>
                <a:spcPts val="994"/>
              </a:spcBef>
            </a:pPr>
            <a:r>
              <a:rPr sz="1200" dirty="0">
                <a:solidFill>
                  <a:srgbClr val="546201"/>
                </a:solidFill>
                <a:latin typeface="Arial"/>
                <a:cs typeface="Arial"/>
              </a:rPr>
              <a:t>De</a:t>
            </a:r>
            <a:r>
              <a:rPr sz="1200" spc="-10" dirty="0">
                <a:solidFill>
                  <a:srgbClr val="546201"/>
                </a:solidFill>
                <a:latin typeface="Arial"/>
                <a:cs typeface="Arial"/>
              </a:rPr>
              <a:t> aktivitetsområder,</a:t>
            </a:r>
            <a:r>
              <a:rPr sz="1200" spc="-40" dirty="0">
                <a:solidFill>
                  <a:srgbClr val="546201"/>
                </a:solidFill>
                <a:latin typeface="Arial"/>
                <a:cs typeface="Arial"/>
              </a:rPr>
              <a:t> </a:t>
            </a:r>
            <a:r>
              <a:rPr sz="1200" dirty="0">
                <a:solidFill>
                  <a:srgbClr val="546201"/>
                </a:solidFill>
                <a:latin typeface="Arial"/>
                <a:cs typeface="Arial"/>
              </a:rPr>
              <a:t>som</a:t>
            </a:r>
            <a:r>
              <a:rPr sz="1200" spc="-10" dirty="0">
                <a:solidFill>
                  <a:srgbClr val="546201"/>
                </a:solidFill>
                <a:latin typeface="Arial"/>
                <a:cs typeface="Arial"/>
              </a:rPr>
              <a:t> </a:t>
            </a:r>
            <a:r>
              <a:rPr sz="1200" dirty="0">
                <a:solidFill>
                  <a:srgbClr val="546201"/>
                </a:solidFill>
                <a:latin typeface="Arial"/>
                <a:cs typeface="Arial"/>
              </a:rPr>
              <a:t>er</a:t>
            </a:r>
            <a:r>
              <a:rPr sz="1200" spc="-10" dirty="0">
                <a:solidFill>
                  <a:srgbClr val="546201"/>
                </a:solidFill>
                <a:latin typeface="Arial"/>
                <a:cs typeface="Arial"/>
              </a:rPr>
              <a:t> </a:t>
            </a:r>
            <a:r>
              <a:rPr sz="1200" dirty="0">
                <a:solidFill>
                  <a:srgbClr val="546201"/>
                </a:solidFill>
                <a:latin typeface="Arial"/>
                <a:cs typeface="Arial"/>
              </a:rPr>
              <a:t>omfattet</a:t>
            </a:r>
            <a:r>
              <a:rPr sz="1200" spc="-40" dirty="0">
                <a:solidFill>
                  <a:srgbClr val="546201"/>
                </a:solidFill>
                <a:latin typeface="Arial"/>
                <a:cs typeface="Arial"/>
              </a:rPr>
              <a:t> </a:t>
            </a:r>
            <a:r>
              <a:rPr sz="1200" dirty="0">
                <a:solidFill>
                  <a:srgbClr val="546201"/>
                </a:solidFill>
                <a:latin typeface="Arial"/>
                <a:cs typeface="Arial"/>
              </a:rPr>
              <a:t>af godkendelsen,</a:t>
            </a:r>
            <a:r>
              <a:rPr sz="1200" spc="-25" dirty="0">
                <a:solidFill>
                  <a:srgbClr val="546201"/>
                </a:solidFill>
                <a:latin typeface="Arial"/>
                <a:cs typeface="Arial"/>
              </a:rPr>
              <a:t> </a:t>
            </a:r>
            <a:r>
              <a:rPr sz="1200" dirty="0">
                <a:solidFill>
                  <a:srgbClr val="546201"/>
                </a:solidFill>
                <a:latin typeface="Arial"/>
                <a:cs typeface="Arial"/>
              </a:rPr>
              <a:t>er</a:t>
            </a:r>
            <a:r>
              <a:rPr sz="1200" spc="-20" dirty="0">
                <a:solidFill>
                  <a:srgbClr val="546201"/>
                </a:solidFill>
                <a:latin typeface="Arial"/>
                <a:cs typeface="Arial"/>
              </a:rPr>
              <a:t> </a:t>
            </a:r>
            <a:r>
              <a:rPr sz="1200" dirty="0">
                <a:solidFill>
                  <a:srgbClr val="546201"/>
                </a:solidFill>
                <a:latin typeface="Arial"/>
                <a:cs typeface="Arial"/>
              </a:rPr>
              <a:t>sammenfattet</a:t>
            </a:r>
            <a:r>
              <a:rPr sz="1200" spc="-25" dirty="0">
                <a:solidFill>
                  <a:srgbClr val="546201"/>
                </a:solidFill>
                <a:latin typeface="Arial"/>
                <a:cs typeface="Arial"/>
              </a:rPr>
              <a:t> </a:t>
            </a:r>
            <a:r>
              <a:rPr sz="1200" dirty="0">
                <a:solidFill>
                  <a:srgbClr val="546201"/>
                </a:solidFill>
                <a:latin typeface="Arial"/>
                <a:cs typeface="Arial"/>
              </a:rPr>
              <a:t>under</a:t>
            </a:r>
            <a:r>
              <a:rPr sz="1200" spc="-45" dirty="0">
                <a:solidFill>
                  <a:srgbClr val="546201"/>
                </a:solidFill>
                <a:latin typeface="Arial"/>
                <a:cs typeface="Arial"/>
              </a:rPr>
              <a:t> </a:t>
            </a:r>
            <a:r>
              <a:rPr sz="1200" dirty="0">
                <a:solidFill>
                  <a:srgbClr val="546201"/>
                </a:solidFill>
                <a:latin typeface="Arial"/>
                <a:cs typeface="Arial"/>
              </a:rPr>
              <a:t>en</a:t>
            </a:r>
            <a:r>
              <a:rPr sz="1200" spc="-10" dirty="0">
                <a:solidFill>
                  <a:srgbClr val="546201"/>
                </a:solidFill>
                <a:latin typeface="Arial"/>
                <a:cs typeface="Arial"/>
              </a:rPr>
              <a:t> </a:t>
            </a:r>
            <a:r>
              <a:rPr sz="1200" dirty="0">
                <a:solidFill>
                  <a:srgbClr val="546201"/>
                </a:solidFill>
                <a:latin typeface="Arial"/>
                <a:cs typeface="Arial"/>
              </a:rPr>
              <a:t>række</a:t>
            </a:r>
            <a:r>
              <a:rPr sz="1200" spc="-10" dirty="0">
                <a:solidFill>
                  <a:srgbClr val="546201"/>
                </a:solidFill>
                <a:latin typeface="Arial"/>
                <a:cs typeface="Arial"/>
              </a:rPr>
              <a:t> </a:t>
            </a:r>
            <a:r>
              <a:rPr sz="1200" dirty="0">
                <a:solidFill>
                  <a:srgbClr val="546201"/>
                </a:solidFill>
                <a:latin typeface="Arial"/>
                <a:cs typeface="Arial"/>
              </a:rPr>
              <a:t>kapitler</a:t>
            </a:r>
            <a:r>
              <a:rPr sz="1200" spc="-30" dirty="0">
                <a:solidFill>
                  <a:srgbClr val="546201"/>
                </a:solidFill>
                <a:latin typeface="Arial"/>
                <a:cs typeface="Arial"/>
              </a:rPr>
              <a:t> </a:t>
            </a:r>
            <a:r>
              <a:rPr sz="1200" spc="-50" dirty="0">
                <a:solidFill>
                  <a:srgbClr val="546201"/>
                </a:solidFill>
                <a:latin typeface="Arial"/>
                <a:cs typeface="Arial"/>
              </a:rPr>
              <a:t>i </a:t>
            </a:r>
            <a:r>
              <a:rPr sz="1200" spc="-10" dirty="0">
                <a:solidFill>
                  <a:srgbClr val="546201"/>
                </a:solidFill>
                <a:latin typeface="Arial"/>
                <a:cs typeface="Arial"/>
              </a:rPr>
              <a:t>aktivitetsbekendtgørelsen.</a:t>
            </a:r>
            <a:endParaRPr sz="1200" dirty="0">
              <a:latin typeface="Arial"/>
              <a:cs typeface="Arial"/>
            </a:endParaRPr>
          </a:p>
          <a:p>
            <a:pPr marL="12700" marR="248285">
              <a:lnSpc>
                <a:spcPct val="104200"/>
              </a:lnSpc>
              <a:spcBef>
                <a:spcPts val="1005"/>
              </a:spcBef>
            </a:pPr>
            <a:r>
              <a:rPr sz="1200" dirty="0">
                <a:solidFill>
                  <a:srgbClr val="546201"/>
                </a:solidFill>
                <a:latin typeface="Arial"/>
                <a:cs typeface="Arial"/>
              </a:rPr>
              <a:t>Derudover</a:t>
            </a:r>
            <a:r>
              <a:rPr sz="1200" spc="-35" dirty="0">
                <a:solidFill>
                  <a:srgbClr val="546201"/>
                </a:solidFill>
                <a:latin typeface="Arial"/>
                <a:cs typeface="Arial"/>
              </a:rPr>
              <a:t> </a:t>
            </a:r>
            <a:r>
              <a:rPr sz="1200" dirty="0">
                <a:solidFill>
                  <a:srgbClr val="546201"/>
                </a:solidFill>
                <a:latin typeface="Arial"/>
                <a:cs typeface="Arial"/>
              </a:rPr>
              <a:t>er</a:t>
            </a:r>
            <a:r>
              <a:rPr sz="1200" spc="-25" dirty="0">
                <a:solidFill>
                  <a:srgbClr val="546201"/>
                </a:solidFill>
                <a:latin typeface="Arial"/>
                <a:cs typeface="Arial"/>
              </a:rPr>
              <a:t> </a:t>
            </a:r>
            <a:r>
              <a:rPr sz="1200" dirty="0">
                <a:solidFill>
                  <a:srgbClr val="546201"/>
                </a:solidFill>
                <a:latin typeface="Arial"/>
                <a:cs typeface="Arial"/>
              </a:rPr>
              <a:t>der</a:t>
            </a:r>
            <a:r>
              <a:rPr sz="1200" spc="-20" dirty="0">
                <a:solidFill>
                  <a:srgbClr val="546201"/>
                </a:solidFill>
                <a:latin typeface="Arial"/>
                <a:cs typeface="Arial"/>
              </a:rPr>
              <a:t> </a:t>
            </a:r>
            <a:r>
              <a:rPr sz="1200" dirty="0">
                <a:solidFill>
                  <a:srgbClr val="546201"/>
                </a:solidFill>
                <a:latin typeface="Arial"/>
                <a:cs typeface="Arial"/>
              </a:rPr>
              <a:t>mulighed</a:t>
            </a:r>
            <a:r>
              <a:rPr sz="1200" spc="-15" dirty="0">
                <a:solidFill>
                  <a:srgbClr val="546201"/>
                </a:solidFill>
                <a:latin typeface="Arial"/>
                <a:cs typeface="Arial"/>
              </a:rPr>
              <a:t> </a:t>
            </a:r>
            <a:r>
              <a:rPr sz="1200" dirty="0">
                <a:solidFill>
                  <a:srgbClr val="546201"/>
                </a:solidFill>
                <a:latin typeface="Arial"/>
                <a:cs typeface="Arial"/>
              </a:rPr>
              <a:t>for</a:t>
            </a:r>
            <a:r>
              <a:rPr sz="1200" spc="-45" dirty="0">
                <a:solidFill>
                  <a:srgbClr val="546201"/>
                </a:solidFill>
                <a:latin typeface="Arial"/>
                <a:cs typeface="Arial"/>
              </a:rPr>
              <a:t> </a:t>
            </a:r>
            <a:r>
              <a:rPr sz="1200" dirty="0">
                <a:solidFill>
                  <a:srgbClr val="546201"/>
                </a:solidFill>
                <a:latin typeface="Arial"/>
                <a:cs typeface="Arial"/>
              </a:rPr>
              <a:t>at</a:t>
            </a:r>
            <a:r>
              <a:rPr sz="1200" spc="-5" dirty="0">
                <a:solidFill>
                  <a:srgbClr val="546201"/>
                </a:solidFill>
                <a:latin typeface="Arial"/>
                <a:cs typeface="Arial"/>
              </a:rPr>
              <a:t> </a:t>
            </a:r>
            <a:r>
              <a:rPr sz="1200" dirty="0">
                <a:solidFill>
                  <a:srgbClr val="546201"/>
                </a:solidFill>
                <a:latin typeface="Arial"/>
                <a:cs typeface="Arial"/>
              </a:rPr>
              <a:t>give tilskud</a:t>
            </a:r>
            <a:r>
              <a:rPr sz="1200" spc="-15" dirty="0">
                <a:solidFill>
                  <a:srgbClr val="546201"/>
                </a:solidFill>
                <a:latin typeface="Arial"/>
                <a:cs typeface="Arial"/>
              </a:rPr>
              <a:t> </a:t>
            </a:r>
            <a:r>
              <a:rPr sz="1200" dirty="0">
                <a:solidFill>
                  <a:srgbClr val="546201"/>
                </a:solidFill>
                <a:latin typeface="Arial"/>
                <a:cs typeface="Arial"/>
              </a:rPr>
              <a:t>til</a:t>
            </a:r>
            <a:r>
              <a:rPr sz="1200" spc="-10" dirty="0">
                <a:solidFill>
                  <a:srgbClr val="546201"/>
                </a:solidFill>
                <a:latin typeface="Arial"/>
                <a:cs typeface="Arial"/>
              </a:rPr>
              <a:t> projekter,</a:t>
            </a:r>
            <a:r>
              <a:rPr sz="1200" spc="-40" dirty="0">
                <a:solidFill>
                  <a:srgbClr val="546201"/>
                </a:solidFill>
                <a:latin typeface="Arial"/>
                <a:cs typeface="Arial"/>
              </a:rPr>
              <a:t> </a:t>
            </a:r>
            <a:r>
              <a:rPr sz="1200" dirty="0">
                <a:solidFill>
                  <a:srgbClr val="546201"/>
                </a:solidFill>
                <a:latin typeface="Arial"/>
                <a:cs typeface="Arial"/>
              </a:rPr>
              <a:t>som</a:t>
            </a:r>
            <a:r>
              <a:rPr sz="1200" spc="-15" dirty="0">
                <a:solidFill>
                  <a:srgbClr val="546201"/>
                </a:solidFill>
                <a:latin typeface="Arial"/>
                <a:cs typeface="Arial"/>
              </a:rPr>
              <a:t> </a:t>
            </a:r>
            <a:r>
              <a:rPr sz="1200" dirty="0">
                <a:solidFill>
                  <a:srgbClr val="546201"/>
                </a:solidFill>
                <a:latin typeface="Arial"/>
                <a:cs typeface="Arial"/>
              </a:rPr>
              <a:t>ikke</a:t>
            </a:r>
            <a:r>
              <a:rPr sz="1200" spc="-10" dirty="0">
                <a:solidFill>
                  <a:srgbClr val="546201"/>
                </a:solidFill>
                <a:latin typeface="Arial"/>
                <a:cs typeface="Arial"/>
              </a:rPr>
              <a:t> </a:t>
            </a:r>
            <a:r>
              <a:rPr sz="1200" dirty="0">
                <a:solidFill>
                  <a:srgbClr val="546201"/>
                </a:solidFill>
                <a:latin typeface="Arial"/>
                <a:cs typeface="Arial"/>
              </a:rPr>
              <a:t>medfører</a:t>
            </a:r>
            <a:r>
              <a:rPr sz="1200" spc="-50" dirty="0">
                <a:solidFill>
                  <a:srgbClr val="546201"/>
                </a:solidFill>
                <a:latin typeface="Arial"/>
                <a:cs typeface="Arial"/>
              </a:rPr>
              <a:t> </a:t>
            </a:r>
            <a:r>
              <a:rPr sz="1200" dirty="0">
                <a:solidFill>
                  <a:srgbClr val="546201"/>
                </a:solidFill>
                <a:latin typeface="Arial"/>
                <a:cs typeface="Arial"/>
              </a:rPr>
              <a:t>risiko</a:t>
            </a:r>
            <a:r>
              <a:rPr sz="1200" spc="-10" dirty="0">
                <a:solidFill>
                  <a:srgbClr val="546201"/>
                </a:solidFill>
                <a:latin typeface="Arial"/>
                <a:cs typeface="Arial"/>
              </a:rPr>
              <a:t> </a:t>
            </a:r>
            <a:r>
              <a:rPr sz="1200" spc="-25" dirty="0">
                <a:solidFill>
                  <a:srgbClr val="546201"/>
                </a:solidFill>
                <a:latin typeface="Arial"/>
                <a:cs typeface="Arial"/>
              </a:rPr>
              <a:t>for </a:t>
            </a:r>
            <a:r>
              <a:rPr sz="1200" spc="-10" dirty="0">
                <a:solidFill>
                  <a:srgbClr val="546201"/>
                </a:solidFill>
                <a:latin typeface="Arial"/>
                <a:cs typeface="Arial"/>
              </a:rPr>
              <a:t>konkurrenceforvridning</a:t>
            </a:r>
            <a:r>
              <a:rPr sz="1200" spc="-15" dirty="0">
                <a:solidFill>
                  <a:srgbClr val="546201"/>
                </a:solidFill>
                <a:latin typeface="Arial"/>
                <a:cs typeface="Arial"/>
              </a:rPr>
              <a:t> </a:t>
            </a:r>
            <a:r>
              <a:rPr sz="1200" dirty="0">
                <a:solidFill>
                  <a:srgbClr val="546201"/>
                </a:solidFill>
                <a:latin typeface="Arial"/>
                <a:cs typeface="Arial"/>
              </a:rPr>
              <a:t>mellem</a:t>
            </a:r>
            <a:r>
              <a:rPr sz="1200" spc="15" dirty="0">
                <a:solidFill>
                  <a:srgbClr val="546201"/>
                </a:solidFill>
                <a:latin typeface="Arial"/>
                <a:cs typeface="Arial"/>
              </a:rPr>
              <a:t> </a:t>
            </a:r>
            <a:r>
              <a:rPr sz="1200" dirty="0">
                <a:solidFill>
                  <a:srgbClr val="546201"/>
                </a:solidFill>
                <a:latin typeface="Arial"/>
                <a:cs typeface="Arial"/>
              </a:rPr>
              <a:t>medlemslande</a:t>
            </a:r>
            <a:r>
              <a:rPr sz="1200" spc="15" dirty="0">
                <a:solidFill>
                  <a:srgbClr val="546201"/>
                </a:solidFill>
                <a:latin typeface="Arial"/>
                <a:cs typeface="Arial"/>
              </a:rPr>
              <a:t> </a:t>
            </a:r>
            <a:r>
              <a:rPr sz="1200" dirty="0">
                <a:solidFill>
                  <a:srgbClr val="546201"/>
                </a:solidFill>
                <a:latin typeface="Arial"/>
                <a:cs typeface="Arial"/>
              </a:rPr>
              <a:t>samt</a:t>
            </a:r>
            <a:r>
              <a:rPr sz="1200" spc="-20" dirty="0">
                <a:solidFill>
                  <a:srgbClr val="546201"/>
                </a:solidFill>
                <a:latin typeface="Arial"/>
                <a:cs typeface="Arial"/>
              </a:rPr>
              <a:t> </a:t>
            </a:r>
            <a:r>
              <a:rPr sz="1200" dirty="0">
                <a:solidFill>
                  <a:srgbClr val="546201"/>
                </a:solidFill>
                <a:latin typeface="Arial"/>
                <a:cs typeface="Arial"/>
              </a:rPr>
              <a:t>til</a:t>
            </a:r>
            <a:r>
              <a:rPr sz="1200" spc="20" dirty="0">
                <a:solidFill>
                  <a:srgbClr val="546201"/>
                </a:solidFill>
                <a:latin typeface="Arial"/>
                <a:cs typeface="Arial"/>
              </a:rPr>
              <a:t> </a:t>
            </a:r>
            <a:r>
              <a:rPr sz="1200" spc="-10" dirty="0">
                <a:solidFill>
                  <a:srgbClr val="546201"/>
                </a:solidFill>
                <a:latin typeface="Arial"/>
                <a:cs typeface="Arial"/>
              </a:rPr>
              <a:t>konkurrenceforvridende</a:t>
            </a:r>
            <a:r>
              <a:rPr sz="1200" spc="-30" dirty="0">
                <a:solidFill>
                  <a:srgbClr val="546201"/>
                </a:solidFill>
                <a:latin typeface="Arial"/>
                <a:cs typeface="Arial"/>
              </a:rPr>
              <a:t> </a:t>
            </a:r>
            <a:r>
              <a:rPr sz="1200" dirty="0">
                <a:solidFill>
                  <a:srgbClr val="546201"/>
                </a:solidFill>
                <a:latin typeface="Arial"/>
                <a:cs typeface="Arial"/>
              </a:rPr>
              <a:t>projekter</a:t>
            </a:r>
            <a:r>
              <a:rPr sz="1200" spc="-5" dirty="0">
                <a:solidFill>
                  <a:srgbClr val="546201"/>
                </a:solidFill>
                <a:latin typeface="Arial"/>
                <a:cs typeface="Arial"/>
              </a:rPr>
              <a:t> </a:t>
            </a:r>
            <a:r>
              <a:rPr sz="1200" dirty="0">
                <a:solidFill>
                  <a:srgbClr val="546201"/>
                </a:solidFill>
                <a:latin typeface="Arial"/>
                <a:cs typeface="Arial"/>
              </a:rPr>
              <a:t>under</a:t>
            </a:r>
            <a:r>
              <a:rPr sz="1200" spc="-25" dirty="0">
                <a:solidFill>
                  <a:srgbClr val="546201"/>
                </a:solidFill>
                <a:latin typeface="Arial"/>
                <a:cs typeface="Arial"/>
              </a:rPr>
              <a:t> </a:t>
            </a:r>
            <a:r>
              <a:rPr sz="1200" spc="-35" dirty="0">
                <a:solidFill>
                  <a:srgbClr val="546201"/>
                </a:solidFill>
                <a:latin typeface="Arial"/>
                <a:cs typeface="Arial"/>
              </a:rPr>
              <a:t>de </a:t>
            </a:r>
            <a:r>
              <a:rPr sz="1200" spc="-10" dirty="0">
                <a:solidFill>
                  <a:srgbClr val="546201"/>
                </a:solidFill>
                <a:latin typeface="Arial"/>
                <a:cs typeface="Arial"/>
              </a:rPr>
              <a:t>minimis-</a:t>
            </a:r>
            <a:r>
              <a:rPr sz="1200" spc="-10" dirty="0" err="1">
                <a:solidFill>
                  <a:srgbClr val="546201"/>
                </a:solidFill>
                <a:latin typeface="Arial"/>
                <a:cs typeface="Arial"/>
              </a:rPr>
              <a:t>reglerne</a:t>
            </a:r>
            <a:r>
              <a:rPr sz="1200" spc="-10" dirty="0">
                <a:solidFill>
                  <a:srgbClr val="546201"/>
                </a:solidFill>
                <a:latin typeface="Arial"/>
                <a:cs typeface="Arial"/>
              </a:rPr>
              <a:t>.</a:t>
            </a:r>
            <a:endParaRPr sz="1200" dirty="0">
              <a:latin typeface="Arial"/>
              <a:cs typeface="Arial"/>
            </a:endParaRPr>
          </a:p>
        </p:txBody>
      </p:sp>
      <p:pic>
        <p:nvPicPr>
          <p:cNvPr id="7" name="Billede 6" descr="Et billede, der indeholder Font/skrifttype, typografi, tekst, hvid&#10;&#10;Automatisk genereret beskrivelse">
            <a:extLst>
              <a:ext uri="{FF2B5EF4-FFF2-40B4-BE49-F238E27FC236}">
                <a16:creationId xmlns:a16="http://schemas.microsoft.com/office/drawing/2014/main" id="{DB03FF42-67C5-F6EB-4466-A8F911501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E8B9-0487-D834-BB13-12748DA72A01}"/>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72499488-7AE5-4DB8-BF7A-B9F3C8154CD6}"/>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4</a:t>
            </a:fld>
            <a:endParaRPr spc="-25" dirty="0"/>
          </a:p>
        </p:txBody>
      </p:sp>
      <p:pic>
        <p:nvPicPr>
          <p:cNvPr id="14" name="Billede 13" descr="Et billede, der indeholder Font/skrifttype, typografi, tekst, hvid&#10;&#10;Automatisk genereret beskrivelse">
            <a:extLst>
              <a:ext uri="{FF2B5EF4-FFF2-40B4-BE49-F238E27FC236}">
                <a16:creationId xmlns:a16="http://schemas.microsoft.com/office/drawing/2014/main" id="{5FF09C39-7B6A-BAF8-E923-9588761F3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
        <p:nvSpPr>
          <p:cNvPr id="3" name="Tekstfelt 2">
            <a:extLst>
              <a:ext uri="{FF2B5EF4-FFF2-40B4-BE49-F238E27FC236}">
                <a16:creationId xmlns:a16="http://schemas.microsoft.com/office/drawing/2014/main" id="{921BD184-50D5-519D-8C28-3D1AD9CEB041}"/>
              </a:ext>
            </a:extLst>
          </p:cNvPr>
          <p:cNvSpPr txBox="1"/>
          <p:nvPr/>
        </p:nvSpPr>
        <p:spPr>
          <a:xfrm>
            <a:off x="609600" y="617858"/>
            <a:ext cx="11430000" cy="505908"/>
          </a:xfrm>
          <a:prstGeom prst="rect">
            <a:avLst/>
          </a:prstGeom>
        </p:spPr>
        <p:txBody>
          <a:bodyPr vert="horz" wrap="square" lIns="0" tIns="13335" rIns="0" bIns="0" rtlCol="0">
            <a:spAutoFit/>
          </a:bodyPr>
          <a:lstStyle>
            <a:lvl1pPr marL="128905">
              <a:lnSpc>
                <a:spcPct val="100000"/>
              </a:lnSpc>
              <a:spcBef>
                <a:spcPts val="105"/>
              </a:spcBef>
              <a:defRPr sz="3200" b="1" i="0" spc="-10">
                <a:solidFill>
                  <a:srgbClr val="546201"/>
                </a:solidFill>
                <a:latin typeface="Arial"/>
                <a:ea typeface="+mj-ea"/>
                <a:cs typeface="Arial"/>
              </a:defRPr>
            </a:lvl1pPr>
          </a:lstStyle>
          <a:p>
            <a:r>
              <a:rPr lang="da-DK" dirty="0"/>
              <a:t>Fondens indsatsområder</a:t>
            </a:r>
          </a:p>
        </p:txBody>
      </p:sp>
      <p:sp>
        <p:nvSpPr>
          <p:cNvPr id="5" name="TextBox 1">
            <a:extLst>
              <a:ext uri="{FF2B5EF4-FFF2-40B4-BE49-F238E27FC236}">
                <a16:creationId xmlns:a16="http://schemas.microsoft.com/office/drawing/2014/main" id="{77FD3E84-5BCF-F7E7-BF07-DCEFFE4581A2}"/>
              </a:ext>
            </a:extLst>
          </p:cNvPr>
          <p:cNvSpPr txBox="1"/>
          <p:nvPr/>
        </p:nvSpPr>
        <p:spPr>
          <a:xfrm>
            <a:off x="762000" y="1824714"/>
            <a:ext cx="4812524" cy="3208571"/>
          </a:xfrm>
          <a:prstGeom prst="rect">
            <a:avLst/>
          </a:prstGeom>
          <a:noFill/>
        </p:spPr>
        <p:txBody>
          <a:bodyPr wrap="square" lIns="0" tIns="0" rIns="0" bIns="0" rtlCol="0">
            <a:spAutoFit/>
          </a:bodyPr>
          <a:lstStyle/>
          <a:p>
            <a:pPr>
              <a:spcAft>
                <a:spcPts val="1333"/>
              </a:spcAft>
              <a:buSzPct val="100000"/>
            </a:pPr>
            <a:r>
              <a:rPr lang="da-DK" sz="1600" b="1" dirty="0">
                <a:solidFill>
                  <a:schemeClr val="accent3">
                    <a:lumMod val="50000"/>
                  </a:schemeClr>
                </a:solidFill>
                <a:latin typeface="Arial" panose="020B0604020202020204" pitchFamily="34" charset="0"/>
                <a:cs typeface="Arial" panose="020B0604020202020204" pitchFamily="34" charset="0"/>
              </a:rPr>
              <a:t>Fonden fokuserer på tre indsatsområder, der tager afsæt i erhvervets udviklingsmuligheder</a:t>
            </a:r>
          </a:p>
          <a:p>
            <a:pPr>
              <a:spcBef>
                <a:spcPts val="0"/>
              </a:spcBef>
              <a:spcAft>
                <a:spcPts val="1333"/>
              </a:spcAft>
              <a:buSzPct val="100000"/>
            </a:pPr>
            <a:r>
              <a:rPr lang="da-DK" sz="1600" dirty="0">
                <a:solidFill>
                  <a:schemeClr val="accent3">
                    <a:lumMod val="50000"/>
                  </a:schemeClr>
                </a:solidFill>
              </a:rPr>
              <a:t>Hesteafgiftsfonden har valgt at fokusere på tre indsatsområder inden for rammerne af landbrugsstøtteloven og tilhørende bekendtgørelser. </a:t>
            </a:r>
          </a:p>
          <a:p>
            <a:pPr>
              <a:spcAft>
                <a:spcPts val="1333"/>
              </a:spcAft>
              <a:buSzPct val="100000"/>
            </a:pPr>
            <a:r>
              <a:rPr lang="da-DK" sz="1600" dirty="0">
                <a:solidFill>
                  <a:schemeClr val="accent3">
                    <a:lumMod val="50000"/>
                  </a:schemeClr>
                </a:solidFill>
              </a:rPr>
              <a:t>Disse indsatsområder tager afsæt i de udviklingsmuligheder og udfordringer, som erhvervet står overfor. De understøtter fondens formål om at styrke hesteholdets udviklingsmuligheder.</a:t>
            </a:r>
          </a:p>
          <a:p>
            <a:pPr>
              <a:spcBef>
                <a:spcPts val="0"/>
              </a:spcBef>
              <a:spcAft>
                <a:spcPts val="1333"/>
              </a:spcAft>
              <a:buSzPct val="100000"/>
            </a:pPr>
            <a:r>
              <a:rPr lang="da-DK" sz="1600" dirty="0">
                <a:solidFill>
                  <a:schemeClr val="accent3">
                    <a:lumMod val="50000"/>
                  </a:schemeClr>
                </a:solidFill>
              </a:rPr>
              <a:t>De enkelte indsatsområder er beskrevet på næste side. </a:t>
            </a:r>
          </a:p>
        </p:txBody>
      </p:sp>
      <p:sp>
        <p:nvSpPr>
          <p:cNvPr id="13" name="Ellipse 12">
            <a:extLst>
              <a:ext uri="{FF2B5EF4-FFF2-40B4-BE49-F238E27FC236}">
                <a16:creationId xmlns:a16="http://schemas.microsoft.com/office/drawing/2014/main" id="{28384D0F-8DFF-4505-50F1-30C97A5FF2E7}"/>
              </a:ext>
            </a:extLst>
          </p:cNvPr>
          <p:cNvSpPr/>
          <p:nvPr/>
        </p:nvSpPr>
        <p:spPr>
          <a:xfrm>
            <a:off x="6734400" y="2377449"/>
            <a:ext cx="1800000" cy="1800000"/>
          </a:xfrm>
          <a:prstGeom prst="ellipse">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1B83798E-2DF9-87AD-9F71-357E2C9982DB}"/>
              </a:ext>
            </a:extLst>
          </p:cNvPr>
          <p:cNvSpPr/>
          <p:nvPr/>
        </p:nvSpPr>
        <p:spPr>
          <a:xfrm>
            <a:off x="8438324" y="3429000"/>
            <a:ext cx="1800000" cy="1800000"/>
          </a:xfrm>
          <a:prstGeom prst="ellipse">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1E407775-B1F5-46DD-B76C-3CDDB068BFE7}"/>
              </a:ext>
            </a:extLst>
          </p:cNvPr>
          <p:cNvSpPr/>
          <p:nvPr/>
        </p:nvSpPr>
        <p:spPr>
          <a:xfrm>
            <a:off x="8534400" y="1477449"/>
            <a:ext cx="1800000" cy="1800000"/>
          </a:xfrm>
          <a:prstGeom prst="ellipse">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3E416420-AC86-0D7D-9B5E-E33BF6BA10E6}"/>
              </a:ext>
            </a:extLst>
          </p:cNvPr>
          <p:cNvSpPr txBox="1"/>
          <p:nvPr/>
        </p:nvSpPr>
        <p:spPr>
          <a:xfrm>
            <a:off x="8696738" y="2192783"/>
            <a:ext cx="1475324" cy="369332"/>
          </a:xfrm>
          <a:prstGeom prst="rect">
            <a:avLst/>
          </a:prstGeom>
          <a:noFill/>
        </p:spPr>
        <p:txBody>
          <a:bodyPr wrap="square" rtlCol="0">
            <a:spAutoFit/>
          </a:bodyPr>
          <a:lstStyle/>
          <a:p>
            <a:pPr algn="ctr"/>
            <a:r>
              <a:rPr lang="da-DK" dirty="0">
                <a:solidFill>
                  <a:schemeClr val="bg1"/>
                </a:solidFill>
                <a:latin typeface="Arial" panose="020B0604020202020204" pitchFamily="34" charset="0"/>
                <a:cs typeface="Arial" panose="020B0604020202020204" pitchFamily="34" charset="0"/>
              </a:rPr>
              <a:t>Forskning</a:t>
            </a:r>
          </a:p>
        </p:txBody>
      </p:sp>
      <p:sp>
        <p:nvSpPr>
          <p:cNvPr id="18" name="Tekstfelt 17">
            <a:extLst>
              <a:ext uri="{FF2B5EF4-FFF2-40B4-BE49-F238E27FC236}">
                <a16:creationId xmlns:a16="http://schemas.microsoft.com/office/drawing/2014/main" id="{B9766742-EF87-C846-B159-C02CE69A4349}"/>
              </a:ext>
            </a:extLst>
          </p:cNvPr>
          <p:cNvSpPr txBox="1"/>
          <p:nvPr/>
        </p:nvSpPr>
        <p:spPr>
          <a:xfrm>
            <a:off x="6896738" y="3092783"/>
            <a:ext cx="1475324" cy="369332"/>
          </a:xfrm>
          <a:prstGeom prst="rect">
            <a:avLst/>
          </a:prstGeom>
          <a:noFill/>
        </p:spPr>
        <p:txBody>
          <a:bodyPr wrap="square" rtlCol="0">
            <a:spAutoFit/>
          </a:bodyPr>
          <a:lstStyle/>
          <a:p>
            <a:pPr algn="ctr"/>
            <a:r>
              <a:rPr lang="da-DK" dirty="0">
                <a:solidFill>
                  <a:schemeClr val="bg1"/>
                </a:solidFill>
                <a:latin typeface="Arial" panose="020B0604020202020204" pitchFamily="34" charset="0"/>
                <a:cs typeface="Arial" panose="020B0604020202020204" pitchFamily="34" charset="0"/>
              </a:rPr>
              <a:t>Innovation</a:t>
            </a:r>
          </a:p>
        </p:txBody>
      </p:sp>
      <p:sp>
        <p:nvSpPr>
          <p:cNvPr id="19" name="Tekstfelt 18">
            <a:extLst>
              <a:ext uri="{FF2B5EF4-FFF2-40B4-BE49-F238E27FC236}">
                <a16:creationId xmlns:a16="http://schemas.microsoft.com/office/drawing/2014/main" id="{BD3C3D9B-4618-8A1B-B71C-A00A3E5D9333}"/>
              </a:ext>
            </a:extLst>
          </p:cNvPr>
          <p:cNvSpPr txBox="1"/>
          <p:nvPr/>
        </p:nvSpPr>
        <p:spPr>
          <a:xfrm>
            <a:off x="8600662" y="4144334"/>
            <a:ext cx="1475324" cy="369332"/>
          </a:xfrm>
          <a:prstGeom prst="rect">
            <a:avLst/>
          </a:prstGeom>
          <a:noFill/>
        </p:spPr>
        <p:txBody>
          <a:bodyPr wrap="square" rtlCol="0">
            <a:spAutoFit/>
          </a:bodyPr>
          <a:lstStyle/>
          <a:p>
            <a:pPr algn="ctr"/>
            <a:r>
              <a:rPr lang="da-DK" dirty="0">
                <a:solidFill>
                  <a:schemeClr val="bg1"/>
                </a:solidFill>
                <a:latin typeface="Arial" panose="020B0604020202020204" pitchFamily="34" charset="0"/>
                <a:cs typeface="Arial" panose="020B0604020202020204" pitchFamily="34" charset="0"/>
              </a:rPr>
              <a:t>Rådgivning</a:t>
            </a:r>
          </a:p>
        </p:txBody>
      </p:sp>
      <p:sp>
        <p:nvSpPr>
          <p:cNvPr id="21" name="object 2">
            <a:extLst>
              <a:ext uri="{FF2B5EF4-FFF2-40B4-BE49-F238E27FC236}">
                <a16:creationId xmlns:a16="http://schemas.microsoft.com/office/drawing/2014/main" id="{9EE1B8A2-A4C7-D8A3-ED62-DD501B5EEBA4}"/>
              </a:ext>
            </a:extLst>
          </p:cNvPr>
          <p:cNvSpPr/>
          <p:nvPr/>
        </p:nvSpPr>
        <p:spPr>
          <a:xfrm>
            <a:off x="609600" y="1219200"/>
            <a:ext cx="5410200" cy="7620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Tree>
    <p:extLst>
      <p:ext uri="{BB962C8B-B14F-4D97-AF65-F5344CB8AC3E}">
        <p14:creationId xmlns:p14="http://schemas.microsoft.com/office/powerpoint/2010/main" val="14243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6A16F-52CF-9D09-8BEF-19049396B13B}"/>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F11BC727-7EA8-5FAD-FD05-01263B5D647C}"/>
              </a:ext>
            </a:extLst>
          </p:cNvPr>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5</a:t>
            </a:fld>
            <a:endParaRPr spc="-25" dirty="0"/>
          </a:p>
        </p:txBody>
      </p:sp>
      <p:pic>
        <p:nvPicPr>
          <p:cNvPr id="14" name="Billede 13" descr="Et billede, der indeholder Font/skrifttype, typografi, tekst, hvid&#10;&#10;Automatisk genereret beskrivelse">
            <a:extLst>
              <a:ext uri="{FF2B5EF4-FFF2-40B4-BE49-F238E27FC236}">
                <a16:creationId xmlns:a16="http://schemas.microsoft.com/office/drawing/2014/main" id="{495DC63B-A4A4-9E44-1BAF-EFC90D9C68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
        <p:nvSpPr>
          <p:cNvPr id="13" name="Ellipse 12">
            <a:extLst>
              <a:ext uri="{FF2B5EF4-FFF2-40B4-BE49-F238E27FC236}">
                <a16:creationId xmlns:a16="http://schemas.microsoft.com/office/drawing/2014/main" id="{247A776A-5A04-3648-E5F2-9D507FCF1D0B}"/>
              </a:ext>
            </a:extLst>
          </p:cNvPr>
          <p:cNvSpPr/>
          <p:nvPr/>
        </p:nvSpPr>
        <p:spPr>
          <a:xfrm>
            <a:off x="483029" y="2253319"/>
            <a:ext cx="1440000" cy="1440000"/>
          </a:xfrm>
          <a:prstGeom prst="ellipse">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DA046AA9-366C-5516-2CBE-22794E77F2EA}"/>
              </a:ext>
            </a:extLst>
          </p:cNvPr>
          <p:cNvSpPr/>
          <p:nvPr/>
        </p:nvSpPr>
        <p:spPr>
          <a:xfrm>
            <a:off x="483029" y="3962539"/>
            <a:ext cx="1440000" cy="1440000"/>
          </a:xfrm>
          <a:prstGeom prst="ellipse">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B84741BA-EB2D-7B18-A29B-C4A2B21A93AF}"/>
              </a:ext>
            </a:extLst>
          </p:cNvPr>
          <p:cNvSpPr/>
          <p:nvPr/>
        </p:nvSpPr>
        <p:spPr>
          <a:xfrm>
            <a:off x="483029" y="548764"/>
            <a:ext cx="1440000" cy="1440000"/>
          </a:xfrm>
          <a:prstGeom prst="ellipse">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AA83B316-8487-9771-6776-89B1A0247440}"/>
              </a:ext>
            </a:extLst>
          </p:cNvPr>
          <p:cNvSpPr txBox="1"/>
          <p:nvPr/>
        </p:nvSpPr>
        <p:spPr>
          <a:xfrm>
            <a:off x="465367" y="1047714"/>
            <a:ext cx="1475324" cy="369332"/>
          </a:xfrm>
          <a:prstGeom prst="rect">
            <a:avLst/>
          </a:prstGeom>
          <a:noFill/>
        </p:spPr>
        <p:txBody>
          <a:bodyPr wrap="square" rtlCol="0">
            <a:spAutoFit/>
          </a:bodyPr>
          <a:lstStyle/>
          <a:p>
            <a:pPr algn="ctr"/>
            <a:r>
              <a:rPr lang="da-DK" dirty="0">
                <a:solidFill>
                  <a:schemeClr val="bg1"/>
                </a:solidFill>
                <a:latin typeface="Arial" panose="020B0604020202020204" pitchFamily="34" charset="0"/>
                <a:cs typeface="Arial" panose="020B0604020202020204" pitchFamily="34" charset="0"/>
              </a:rPr>
              <a:t>Forskning</a:t>
            </a:r>
          </a:p>
        </p:txBody>
      </p:sp>
      <p:sp>
        <p:nvSpPr>
          <p:cNvPr id="19" name="Tekstfelt 18">
            <a:extLst>
              <a:ext uri="{FF2B5EF4-FFF2-40B4-BE49-F238E27FC236}">
                <a16:creationId xmlns:a16="http://schemas.microsoft.com/office/drawing/2014/main" id="{ADCAB866-5E43-11AD-561E-A6950F3D8BC2}"/>
              </a:ext>
            </a:extLst>
          </p:cNvPr>
          <p:cNvSpPr txBox="1"/>
          <p:nvPr/>
        </p:nvSpPr>
        <p:spPr>
          <a:xfrm>
            <a:off x="494914" y="4497873"/>
            <a:ext cx="1475324" cy="369332"/>
          </a:xfrm>
          <a:prstGeom prst="rect">
            <a:avLst/>
          </a:prstGeom>
          <a:noFill/>
        </p:spPr>
        <p:txBody>
          <a:bodyPr wrap="square" rtlCol="0">
            <a:spAutoFit/>
          </a:bodyPr>
          <a:lstStyle/>
          <a:p>
            <a:pPr algn="ctr"/>
            <a:r>
              <a:rPr lang="da-DK" dirty="0">
                <a:solidFill>
                  <a:schemeClr val="bg1"/>
                </a:solidFill>
                <a:latin typeface="Arial" panose="020B0604020202020204" pitchFamily="34" charset="0"/>
                <a:cs typeface="Arial" panose="020B0604020202020204" pitchFamily="34" charset="0"/>
              </a:rPr>
              <a:t>Rådgivning</a:t>
            </a:r>
          </a:p>
        </p:txBody>
      </p:sp>
      <p:sp>
        <p:nvSpPr>
          <p:cNvPr id="2" name="Tekstfelt 1">
            <a:extLst>
              <a:ext uri="{FF2B5EF4-FFF2-40B4-BE49-F238E27FC236}">
                <a16:creationId xmlns:a16="http://schemas.microsoft.com/office/drawing/2014/main" id="{59E9F79A-4B9D-773A-D0A9-08FC047A11CA}"/>
              </a:ext>
            </a:extLst>
          </p:cNvPr>
          <p:cNvSpPr txBox="1"/>
          <p:nvPr/>
        </p:nvSpPr>
        <p:spPr>
          <a:xfrm>
            <a:off x="2438400" y="909214"/>
            <a:ext cx="8839200" cy="646331"/>
          </a:xfrm>
          <a:prstGeom prst="rect">
            <a:avLst/>
          </a:prstGeom>
          <a:noFill/>
        </p:spPr>
        <p:txBody>
          <a:bodyPr wrap="square" rtlCol="0">
            <a:spAutoFit/>
          </a:bodyPr>
          <a:lstStyle/>
          <a:p>
            <a:r>
              <a:rPr lang="da-DK" b="1" dirty="0">
                <a:solidFill>
                  <a:schemeClr val="accent3">
                    <a:lumMod val="50000"/>
                  </a:schemeClr>
                </a:solidFill>
              </a:rPr>
              <a:t>Fremme forskning af heste, herunder hestesygdomme, fodring, opstaldning, reproduktion og velfærd</a:t>
            </a:r>
          </a:p>
        </p:txBody>
      </p:sp>
      <p:sp>
        <p:nvSpPr>
          <p:cNvPr id="4" name="Tekstfelt 3">
            <a:extLst>
              <a:ext uri="{FF2B5EF4-FFF2-40B4-BE49-F238E27FC236}">
                <a16:creationId xmlns:a16="http://schemas.microsoft.com/office/drawing/2014/main" id="{975D844A-6CE0-0BC5-3FA2-15CC389AE9A2}"/>
              </a:ext>
            </a:extLst>
          </p:cNvPr>
          <p:cNvSpPr txBox="1"/>
          <p:nvPr/>
        </p:nvSpPr>
        <p:spPr>
          <a:xfrm>
            <a:off x="2438400" y="2788653"/>
            <a:ext cx="8610600" cy="646331"/>
          </a:xfrm>
          <a:prstGeom prst="rect">
            <a:avLst/>
          </a:prstGeom>
          <a:noFill/>
        </p:spPr>
        <p:txBody>
          <a:bodyPr wrap="square" rtlCol="0">
            <a:spAutoFit/>
          </a:bodyPr>
          <a:lstStyle/>
          <a:p>
            <a:r>
              <a:rPr lang="da-DK" b="1" dirty="0">
                <a:solidFill>
                  <a:schemeClr val="accent3">
                    <a:lumMod val="50000"/>
                  </a:schemeClr>
                </a:solidFill>
              </a:rPr>
              <a:t>Fremme innovation i bredeste forstand til gavn for hestesektorens udviklingsmuligheder</a:t>
            </a:r>
          </a:p>
        </p:txBody>
      </p:sp>
      <p:sp>
        <p:nvSpPr>
          <p:cNvPr id="6" name="Tekstfelt 5">
            <a:extLst>
              <a:ext uri="{FF2B5EF4-FFF2-40B4-BE49-F238E27FC236}">
                <a16:creationId xmlns:a16="http://schemas.microsoft.com/office/drawing/2014/main" id="{F9669682-FD7E-AFF0-0858-AFFD71C00D09}"/>
              </a:ext>
            </a:extLst>
          </p:cNvPr>
          <p:cNvSpPr txBox="1"/>
          <p:nvPr/>
        </p:nvSpPr>
        <p:spPr>
          <a:xfrm>
            <a:off x="2438400" y="4419600"/>
            <a:ext cx="8057148" cy="646331"/>
          </a:xfrm>
          <a:prstGeom prst="rect">
            <a:avLst/>
          </a:prstGeom>
          <a:noFill/>
        </p:spPr>
        <p:txBody>
          <a:bodyPr wrap="square" rtlCol="0">
            <a:spAutoFit/>
          </a:bodyPr>
          <a:lstStyle/>
          <a:p>
            <a:r>
              <a:rPr lang="da-DK" b="1" dirty="0">
                <a:solidFill>
                  <a:schemeClr val="accent3">
                    <a:lumMod val="50000"/>
                  </a:schemeClr>
                </a:solidFill>
              </a:rPr>
              <a:t>Fremme rådgivning af hesteejere om hestehold, herunder management, fodring, opstaldning, reproduktion, velfærd og økonomi</a:t>
            </a:r>
          </a:p>
        </p:txBody>
      </p:sp>
      <p:sp>
        <p:nvSpPr>
          <p:cNvPr id="3" name="Tekstfelt 2">
            <a:extLst>
              <a:ext uri="{FF2B5EF4-FFF2-40B4-BE49-F238E27FC236}">
                <a16:creationId xmlns:a16="http://schemas.microsoft.com/office/drawing/2014/main" id="{C5BA3723-F76D-84BF-99A1-B361D85738FE}"/>
              </a:ext>
            </a:extLst>
          </p:cNvPr>
          <p:cNvSpPr txBox="1"/>
          <p:nvPr/>
        </p:nvSpPr>
        <p:spPr>
          <a:xfrm>
            <a:off x="465367" y="2764415"/>
            <a:ext cx="1475324" cy="369332"/>
          </a:xfrm>
          <a:prstGeom prst="rect">
            <a:avLst/>
          </a:prstGeom>
          <a:noFill/>
        </p:spPr>
        <p:txBody>
          <a:bodyPr wrap="square" rtlCol="0">
            <a:spAutoFit/>
          </a:bodyPr>
          <a:lstStyle/>
          <a:p>
            <a:pPr algn="ctr"/>
            <a:r>
              <a:rPr lang="da-DK" dirty="0">
                <a:solidFill>
                  <a:schemeClr val="bg1"/>
                </a:solidFill>
                <a:latin typeface="Arial" panose="020B0604020202020204" pitchFamily="34" charset="0"/>
                <a:cs typeface="Arial" panose="020B0604020202020204" pitchFamily="34" charset="0"/>
              </a:rPr>
              <a:t>Innovation</a:t>
            </a:r>
          </a:p>
        </p:txBody>
      </p:sp>
    </p:spTree>
    <p:extLst>
      <p:ext uri="{BB962C8B-B14F-4D97-AF65-F5344CB8AC3E}">
        <p14:creationId xmlns:p14="http://schemas.microsoft.com/office/powerpoint/2010/main" val="385401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saddel, hest, indendørs, træ&#10;&#10;Automatisk genereret beskrivelse">
            <a:extLst>
              <a:ext uri="{FF2B5EF4-FFF2-40B4-BE49-F238E27FC236}">
                <a16:creationId xmlns:a16="http://schemas.microsoft.com/office/drawing/2014/main" id="{FB188900-9928-CAB0-2D51-CC6B45A36963}"/>
              </a:ext>
            </a:extLst>
          </p:cNvPr>
          <p:cNvPicPr>
            <a:picLocks noChangeAspect="1"/>
          </p:cNvPicPr>
          <p:nvPr/>
        </p:nvPicPr>
        <p:blipFill>
          <a:blip r:embed="rId2">
            <a:extLst>
              <a:ext uri="{28A0092B-C50C-407E-A947-70E740481C1C}">
                <a14:useLocalDpi xmlns:a14="http://schemas.microsoft.com/office/drawing/2010/main" val="0"/>
              </a:ext>
            </a:extLst>
          </a:blip>
          <a:srcRect l="2082" r="14666"/>
          <a:stretch/>
        </p:blipFill>
        <p:spPr>
          <a:xfrm>
            <a:off x="0" y="-76200"/>
            <a:ext cx="12192000" cy="6248400"/>
          </a:xfrm>
          <a:prstGeom prst="rect">
            <a:avLst/>
          </a:prstGeom>
        </p:spPr>
      </p:pic>
      <p:sp>
        <p:nvSpPr>
          <p:cNvPr id="8" name="Rektangel 7">
            <a:extLst>
              <a:ext uri="{FF2B5EF4-FFF2-40B4-BE49-F238E27FC236}">
                <a16:creationId xmlns:a16="http://schemas.microsoft.com/office/drawing/2014/main" id="{248F11A3-9A71-C4DF-4BBD-5F61F18C7B81}"/>
              </a:ext>
            </a:extLst>
          </p:cNvPr>
          <p:cNvSpPr/>
          <p:nvPr/>
        </p:nvSpPr>
        <p:spPr>
          <a:xfrm>
            <a:off x="0" y="2209800"/>
            <a:ext cx="12192000" cy="2162129"/>
          </a:xfrm>
          <a:prstGeom prst="rect">
            <a:avLst/>
          </a:prstGeom>
          <a:solidFill>
            <a:schemeClr val="bg1">
              <a:alpha val="541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b="1" dirty="0">
              <a:solidFill>
                <a:schemeClr val="tx1"/>
              </a:solidFil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6</a:t>
            </a:fld>
            <a:endParaRPr spc="-25" dirty="0"/>
          </a:p>
        </p:txBody>
      </p:sp>
      <p:pic>
        <p:nvPicPr>
          <p:cNvPr id="6" name="Billede 5" descr="Et billede, der indeholder Font/skrifttype, typografi, tekst, hvid&#10;&#10;Automatisk genereret beskrivelse">
            <a:extLst>
              <a:ext uri="{FF2B5EF4-FFF2-40B4-BE49-F238E27FC236}">
                <a16:creationId xmlns:a16="http://schemas.microsoft.com/office/drawing/2014/main" id="{D6F5EFC2-BCBD-8A08-A57B-CA11090E7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
        <p:nvSpPr>
          <p:cNvPr id="3" name="object 3"/>
          <p:cNvSpPr txBox="1">
            <a:spLocks noGrp="1"/>
          </p:cNvSpPr>
          <p:nvPr>
            <p:ph type="title"/>
          </p:nvPr>
        </p:nvSpPr>
        <p:spPr>
          <a:xfrm>
            <a:off x="5486400" y="3241031"/>
            <a:ext cx="4244975" cy="375937"/>
          </a:xfrm>
          <a:prstGeom prst="rect">
            <a:avLst/>
          </a:prstGeom>
        </p:spPr>
        <p:txBody>
          <a:bodyPr vert="horz" wrap="square" lIns="0" tIns="12700" rIns="0" bIns="0" rtlCol="0">
            <a:spAutoFit/>
          </a:bodyPr>
          <a:lstStyle/>
          <a:p>
            <a:pPr marL="12700" marR="5080">
              <a:lnSpc>
                <a:spcPct val="131500"/>
              </a:lnSpc>
              <a:spcBef>
                <a:spcPts val="100"/>
              </a:spcBef>
            </a:pPr>
            <a:r>
              <a:rPr sz="2000" dirty="0" err="1">
                <a:solidFill>
                  <a:schemeClr val="tx1"/>
                </a:solidFill>
              </a:rPr>
              <a:t>Generelle</a:t>
            </a:r>
            <a:r>
              <a:rPr sz="2000" spc="-50" dirty="0">
                <a:solidFill>
                  <a:schemeClr val="tx1"/>
                </a:solidFill>
              </a:rPr>
              <a:t> </a:t>
            </a:r>
            <a:r>
              <a:rPr sz="2000" spc="-10" dirty="0" err="1">
                <a:solidFill>
                  <a:schemeClr val="tx1"/>
                </a:solidFill>
              </a:rPr>
              <a:t>tildelingskriterier</a:t>
            </a:r>
            <a:endParaRPr sz="2000" dirty="0">
              <a:solidFill>
                <a:schemeClr val="tx1"/>
              </a:solidFill>
            </a:endParaRPr>
          </a:p>
        </p:txBody>
      </p:sp>
      <p:sp>
        <p:nvSpPr>
          <p:cNvPr id="2" name="object 2"/>
          <p:cNvSpPr txBox="1"/>
          <p:nvPr/>
        </p:nvSpPr>
        <p:spPr>
          <a:xfrm>
            <a:off x="2936787" y="2916427"/>
            <a:ext cx="1912620" cy="966290"/>
          </a:xfrm>
          <a:prstGeom prst="rect">
            <a:avLst/>
          </a:prstGeom>
        </p:spPr>
        <p:txBody>
          <a:bodyPr vert="horz" wrap="square" lIns="0" tIns="67945" rIns="0" bIns="0" rtlCol="0">
            <a:spAutoFit/>
          </a:bodyPr>
          <a:lstStyle/>
          <a:p>
            <a:pPr marL="387350" marR="5080" indent="-375285">
              <a:lnSpc>
                <a:spcPts val="3460"/>
              </a:lnSpc>
              <a:spcBef>
                <a:spcPts val="535"/>
              </a:spcBef>
            </a:pPr>
            <a:r>
              <a:rPr sz="3200" b="1" spc="-10" dirty="0">
                <a:solidFill>
                  <a:schemeClr val="tx1"/>
                </a:solidFill>
                <a:latin typeface="Arial"/>
                <a:cs typeface="Arial"/>
              </a:rPr>
              <a:t>Tildelings kriterier</a:t>
            </a:r>
            <a:endParaRPr sz="3200" dirty="0">
              <a:solidFill>
                <a:schemeClr val="tx1"/>
              </a:solidFill>
              <a:latin typeface="Arial"/>
              <a:cs typeface="Arial"/>
            </a:endParaRPr>
          </a:p>
        </p:txBody>
      </p:sp>
      <p:sp>
        <p:nvSpPr>
          <p:cNvPr id="9" name="object 4">
            <a:extLst>
              <a:ext uri="{FF2B5EF4-FFF2-40B4-BE49-F238E27FC236}">
                <a16:creationId xmlns:a16="http://schemas.microsoft.com/office/drawing/2014/main" id="{9872374B-9BF8-85D7-0564-C009EF7809CF}"/>
              </a:ext>
            </a:extLst>
          </p:cNvPr>
          <p:cNvSpPr/>
          <p:nvPr/>
        </p:nvSpPr>
        <p:spPr>
          <a:xfrm rot="16200000" flipV="1">
            <a:off x="4278593" y="3193200"/>
            <a:ext cx="1759959" cy="195327"/>
          </a:xfrm>
          <a:custGeom>
            <a:avLst/>
            <a:gdLst/>
            <a:ahLst/>
            <a:cxnLst/>
            <a:rect l="l" t="t" r="r" b="b"/>
            <a:pathLst>
              <a:path w="8916035">
                <a:moveTo>
                  <a:pt x="8915615" y="0"/>
                </a:moveTo>
                <a:lnTo>
                  <a:pt x="0" y="0"/>
                </a:lnTo>
              </a:path>
            </a:pathLst>
          </a:custGeom>
          <a:ln w="34925">
            <a:solidFill>
              <a:schemeClr val="accent3">
                <a:lumMod val="50000"/>
              </a:schemeClr>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974474"/>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
        <p:nvSpPr>
          <p:cNvPr id="3" name="object 3"/>
          <p:cNvSpPr txBox="1">
            <a:spLocks noGrp="1"/>
          </p:cNvSpPr>
          <p:nvPr>
            <p:ph type="title"/>
          </p:nvPr>
        </p:nvSpPr>
        <p:spPr>
          <a:xfrm>
            <a:off x="533400" y="368684"/>
            <a:ext cx="4058285" cy="605790"/>
          </a:xfrm>
          <a:prstGeom prst="rect">
            <a:avLst/>
          </a:prstGeom>
        </p:spPr>
        <p:txBody>
          <a:bodyPr vert="horz" wrap="square" lIns="0" tIns="13335" rIns="0" bIns="0" rtlCol="0">
            <a:spAutoFit/>
          </a:bodyPr>
          <a:lstStyle/>
          <a:p>
            <a:pPr marL="141605">
              <a:lnSpc>
                <a:spcPct val="100000"/>
              </a:lnSpc>
              <a:spcBef>
                <a:spcPts val="105"/>
              </a:spcBef>
            </a:pPr>
            <a:r>
              <a:rPr sz="3200" spc="-10" dirty="0"/>
              <a:t>Tildelingskriterier</a:t>
            </a:r>
            <a:endParaRPr sz="3200" dirty="0"/>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7</a:t>
            </a:fld>
            <a:endParaRPr spc="-25" dirty="0"/>
          </a:p>
        </p:txBody>
      </p:sp>
      <p:sp>
        <p:nvSpPr>
          <p:cNvPr id="5" name="object 5"/>
          <p:cNvSpPr txBox="1"/>
          <p:nvPr/>
        </p:nvSpPr>
        <p:spPr>
          <a:xfrm>
            <a:off x="457200" y="1066800"/>
            <a:ext cx="11542013" cy="4970591"/>
          </a:xfrm>
          <a:prstGeom prst="rect">
            <a:avLst/>
          </a:prstGeom>
          <a:solidFill>
            <a:srgbClr val="E6E3E9"/>
          </a:solidFill>
          <a:ln w="19050">
            <a:noFill/>
          </a:ln>
        </p:spPr>
        <p:txBody>
          <a:bodyPr vert="horz" wrap="square" lIns="0" tIns="99060" rIns="0" bIns="0" rtlCol="0">
            <a:spAutoFit/>
          </a:bodyPr>
          <a:lstStyle/>
          <a:p>
            <a:pPr marL="146685">
              <a:lnSpc>
                <a:spcPct val="100000"/>
              </a:lnSpc>
              <a:spcBef>
                <a:spcPts val="780"/>
              </a:spcBef>
            </a:pPr>
            <a:r>
              <a:rPr sz="1200" b="1" dirty="0">
                <a:solidFill>
                  <a:srgbClr val="546201"/>
                </a:solidFill>
                <a:latin typeface="Arial"/>
                <a:cs typeface="Arial"/>
              </a:rPr>
              <a:t>GENERELLE</a:t>
            </a:r>
            <a:r>
              <a:rPr sz="1200" b="1" spc="-40" dirty="0">
                <a:solidFill>
                  <a:srgbClr val="546201"/>
                </a:solidFill>
                <a:latin typeface="Arial"/>
                <a:cs typeface="Arial"/>
              </a:rPr>
              <a:t> </a:t>
            </a:r>
            <a:r>
              <a:rPr sz="1200" b="1" spc="-10" dirty="0">
                <a:solidFill>
                  <a:srgbClr val="546201"/>
                </a:solidFill>
                <a:latin typeface="Arial"/>
                <a:cs typeface="Arial"/>
              </a:rPr>
              <a:t>KRITERIER</a:t>
            </a:r>
            <a:endParaRPr sz="1200" dirty="0">
              <a:latin typeface="Arial"/>
              <a:cs typeface="Arial"/>
            </a:endParaRPr>
          </a:p>
          <a:p>
            <a:pPr marL="146685">
              <a:lnSpc>
                <a:spcPct val="100000"/>
              </a:lnSpc>
              <a:spcBef>
                <a:spcPts val="865"/>
              </a:spcBef>
            </a:pPr>
            <a:r>
              <a:rPr sz="1100" dirty="0">
                <a:solidFill>
                  <a:srgbClr val="546201"/>
                </a:solidFill>
                <a:latin typeface="Arial"/>
                <a:cs typeface="Arial"/>
              </a:rPr>
              <a:t>Gælder</a:t>
            </a:r>
            <a:r>
              <a:rPr sz="1100" spc="-40" dirty="0">
                <a:solidFill>
                  <a:srgbClr val="546201"/>
                </a:solidFill>
                <a:latin typeface="Arial"/>
                <a:cs typeface="Arial"/>
              </a:rPr>
              <a:t> </a:t>
            </a:r>
            <a:r>
              <a:rPr sz="1100" dirty="0">
                <a:solidFill>
                  <a:srgbClr val="546201"/>
                </a:solidFill>
                <a:latin typeface="Arial"/>
                <a:cs typeface="Arial"/>
              </a:rPr>
              <a:t>alle</a:t>
            </a:r>
            <a:r>
              <a:rPr sz="1100" spc="-20" dirty="0">
                <a:solidFill>
                  <a:srgbClr val="546201"/>
                </a:solidFill>
                <a:latin typeface="Arial"/>
                <a:cs typeface="Arial"/>
              </a:rPr>
              <a:t> </a:t>
            </a:r>
            <a:r>
              <a:rPr sz="1100" dirty="0">
                <a:solidFill>
                  <a:srgbClr val="546201"/>
                </a:solidFill>
                <a:latin typeface="Arial"/>
                <a:cs typeface="Arial"/>
              </a:rPr>
              <a:t>ansøgninger</a:t>
            </a:r>
            <a:r>
              <a:rPr sz="1100" spc="-50" dirty="0">
                <a:solidFill>
                  <a:srgbClr val="546201"/>
                </a:solidFill>
                <a:latin typeface="Arial"/>
                <a:cs typeface="Arial"/>
              </a:rPr>
              <a:t> </a:t>
            </a:r>
            <a:r>
              <a:rPr sz="1100" dirty="0">
                <a:solidFill>
                  <a:srgbClr val="546201"/>
                </a:solidFill>
                <a:latin typeface="Arial"/>
                <a:cs typeface="Arial"/>
              </a:rPr>
              <a:t>på</a:t>
            </a:r>
            <a:r>
              <a:rPr sz="1100" spc="-20" dirty="0">
                <a:solidFill>
                  <a:srgbClr val="546201"/>
                </a:solidFill>
                <a:latin typeface="Arial"/>
                <a:cs typeface="Arial"/>
              </a:rPr>
              <a:t> </a:t>
            </a:r>
            <a:r>
              <a:rPr sz="1100" dirty="0">
                <a:solidFill>
                  <a:srgbClr val="546201"/>
                </a:solidFill>
                <a:latin typeface="Arial"/>
                <a:cs typeface="Arial"/>
              </a:rPr>
              <a:t>tværs</a:t>
            </a:r>
            <a:r>
              <a:rPr sz="1100" spc="-5" dirty="0">
                <a:solidFill>
                  <a:srgbClr val="546201"/>
                </a:solidFill>
                <a:latin typeface="Arial"/>
                <a:cs typeface="Arial"/>
              </a:rPr>
              <a:t> </a:t>
            </a:r>
            <a:r>
              <a:rPr sz="1100" dirty="0" err="1">
                <a:solidFill>
                  <a:srgbClr val="546201"/>
                </a:solidFill>
                <a:latin typeface="Arial"/>
                <a:cs typeface="Arial"/>
              </a:rPr>
              <a:t>af</a:t>
            </a:r>
            <a:r>
              <a:rPr sz="1100" spc="-25" dirty="0">
                <a:solidFill>
                  <a:srgbClr val="546201"/>
                </a:solidFill>
                <a:latin typeface="Arial"/>
                <a:cs typeface="Arial"/>
              </a:rPr>
              <a:t> </a:t>
            </a:r>
            <a:r>
              <a:rPr sz="1100" spc="-10" dirty="0" err="1">
                <a:solidFill>
                  <a:srgbClr val="546201"/>
                </a:solidFill>
                <a:latin typeface="Arial"/>
                <a:cs typeface="Arial"/>
              </a:rPr>
              <a:t>indsatserne</a:t>
            </a:r>
            <a:r>
              <a:rPr lang="da-DK" sz="1100" spc="-10" dirty="0">
                <a:solidFill>
                  <a:srgbClr val="546201"/>
                </a:solidFill>
                <a:latin typeface="Arial"/>
                <a:cs typeface="Arial"/>
              </a:rPr>
              <a:t>, og o</a:t>
            </a:r>
            <a:r>
              <a:rPr sz="1100" dirty="0" err="1">
                <a:solidFill>
                  <a:srgbClr val="546201"/>
                </a:solidFill>
                <a:latin typeface="Arial"/>
                <a:cs typeface="Arial"/>
              </a:rPr>
              <a:t>mhandler</a:t>
            </a:r>
            <a:r>
              <a:rPr sz="1100" spc="-35" dirty="0">
                <a:solidFill>
                  <a:srgbClr val="546201"/>
                </a:solidFill>
                <a:latin typeface="Arial"/>
                <a:cs typeface="Arial"/>
              </a:rPr>
              <a:t> </a:t>
            </a:r>
            <a:r>
              <a:rPr sz="1100" dirty="0">
                <a:solidFill>
                  <a:srgbClr val="546201"/>
                </a:solidFill>
                <a:latin typeface="Arial"/>
                <a:cs typeface="Arial"/>
              </a:rPr>
              <a:t>de</a:t>
            </a:r>
            <a:r>
              <a:rPr sz="1100" spc="-30" dirty="0">
                <a:solidFill>
                  <a:srgbClr val="546201"/>
                </a:solidFill>
                <a:latin typeface="Arial"/>
                <a:cs typeface="Arial"/>
              </a:rPr>
              <a:t> </a:t>
            </a:r>
            <a:r>
              <a:rPr sz="1100" spc="-10" dirty="0">
                <a:solidFill>
                  <a:srgbClr val="546201"/>
                </a:solidFill>
                <a:latin typeface="Arial"/>
                <a:cs typeface="Arial"/>
              </a:rPr>
              <a:t>elementer,</a:t>
            </a:r>
            <a:r>
              <a:rPr sz="1100" spc="-45" dirty="0">
                <a:solidFill>
                  <a:srgbClr val="546201"/>
                </a:solidFill>
                <a:latin typeface="Arial"/>
                <a:cs typeface="Arial"/>
              </a:rPr>
              <a:t> </a:t>
            </a:r>
            <a:r>
              <a:rPr sz="1100" dirty="0">
                <a:solidFill>
                  <a:srgbClr val="546201"/>
                </a:solidFill>
                <a:latin typeface="Arial"/>
                <a:cs typeface="Arial"/>
              </a:rPr>
              <a:t>som</a:t>
            </a:r>
            <a:r>
              <a:rPr sz="1100" spc="-15" dirty="0">
                <a:solidFill>
                  <a:srgbClr val="546201"/>
                </a:solidFill>
                <a:latin typeface="Arial"/>
                <a:cs typeface="Arial"/>
              </a:rPr>
              <a:t> </a:t>
            </a:r>
            <a:r>
              <a:rPr sz="1100" dirty="0">
                <a:solidFill>
                  <a:srgbClr val="546201"/>
                </a:solidFill>
                <a:latin typeface="Arial"/>
                <a:cs typeface="Arial"/>
              </a:rPr>
              <a:t>fonden</a:t>
            </a:r>
            <a:r>
              <a:rPr sz="1100" spc="-40" dirty="0">
                <a:solidFill>
                  <a:srgbClr val="546201"/>
                </a:solidFill>
                <a:latin typeface="Arial"/>
                <a:cs typeface="Arial"/>
              </a:rPr>
              <a:t> </a:t>
            </a:r>
            <a:r>
              <a:rPr sz="1100" dirty="0">
                <a:solidFill>
                  <a:srgbClr val="546201"/>
                </a:solidFill>
                <a:latin typeface="Arial"/>
                <a:cs typeface="Arial"/>
              </a:rPr>
              <a:t>bruger</a:t>
            </a:r>
            <a:r>
              <a:rPr sz="1100" spc="-35" dirty="0">
                <a:solidFill>
                  <a:srgbClr val="546201"/>
                </a:solidFill>
                <a:latin typeface="Arial"/>
                <a:cs typeface="Arial"/>
              </a:rPr>
              <a:t> </a:t>
            </a:r>
            <a:r>
              <a:rPr sz="1100" dirty="0">
                <a:solidFill>
                  <a:srgbClr val="546201"/>
                </a:solidFill>
                <a:latin typeface="Arial"/>
                <a:cs typeface="Arial"/>
              </a:rPr>
              <a:t>til</a:t>
            </a:r>
            <a:r>
              <a:rPr sz="1100" spc="-10" dirty="0">
                <a:solidFill>
                  <a:srgbClr val="546201"/>
                </a:solidFill>
                <a:latin typeface="Arial"/>
                <a:cs typeface="Arial"/>
              </a:rPr>
              <a:t> </a:t>
            </a:r>
            <a:r>
              <a:rPr sz="1100" spc="-25" dirty="0">
                <a:solidFill>
                  <a:srgbClr val="546201"/>
                </a:solidFill>
                <a:latin typeface="Arial"/>
                <a:cs typeface="Arial"/>
              </a:rPr>
              <a:t>at </a:t>
            </a:r>
            <a:r>
              <a:rPr sz="1100" dirty="0">
                <a:solidFill>
                  <a:srgbClr val="546201"/>
                </a:solidFill>
                <a:latin typeface="Arial"/>
                <a:cs typeface="Arial"/>
              </a:rPr>
              <a:t>vurdere</a:t>
            </a:r>
            <a:r>
              <a:rPr sz="1100" spc="5" dirty="0">
                <a:solidFill>
                  <a:srgbClr val="546201"/>
                </a:solidFill>
                <a:latin typeface="Arial"/>
                <a:cs typeface="Arial"/>
              </a:rPr>
              <a:t> </a:t>
            </a:r>
            <a:r>
              <a:rPr sz="1100" dirty="0">
                <a:solidFill>
                  <a:srgbClr val="546201"/>
                </a:solidFill>
                <a:latin typeface="Arial"/>
                <a:cs typeface="Arial"/>
              </a:rPr>
              <a:t>projektets</a:t>
            </a:r>
            <a:r>
              <a:rPr sz="1100" spc="-20" dirty="0">
                <a:solidFill>
                  <a:srgbClr val="546201"/>
                </a:solidFill>
                <a:latin typeface="Arial"/>
                <a:cs typeface="Arial"/>
              </a:rPr>
              <a:t> </a:t>
            </a:r>
            <a:r>
              <a:rPr sz="1100" spc="-10" dirty="0">
                <a:solidFill>
                  <a:srgbClr val="546201"/>
                </a:solidFill>
                <a:latin typeface="Arial"/>
                <a:cs typeface="Arial"/>
              </a:rPr>
              <a:t>grundlæggende</a:t>
            </a:r>
            <a:r>
              <a:rPr sz="1100" spc="-35" dirty="0">
                <a:solidFill>
                  <a:srgbClr val="546201"/>
                </a:solidFill>
                <a:latin typeface="Arial"/>
                <a:cs typeface="Arial"/>
              </a:rPr>
              <a:t> </a:t>
            </a:r>
            <a:r>
              <a:rPr sz="1100" spc="-10" dirty="0" err="1">
                <a:solidFill>
                  <a:srgbClr val="546201"/>
                </a:solidFill>
                <a:latin typeface="Arial"/>
                <a:cs typeface="Arial"/>
              </a:rPr>
              <a:t>egnethed</a:t>
            </a:r>
            <a:r>
              <a:rPr sz="1100" spc="-10" dirty="0">
                <a:solidFill>
                  <a:srgbClr val="546201"/>
                </a:solidFill>
                <a:latin typeface="Arial"/>
                <a:cs typeface="Arial"/>
              </a:rPr>
              <a:t>.</a:t>
            </a:r>
            <a:br>
              <a:rPr lang="da-DK" sz="1100" spc="-10" dirty="0">
                <a:solidFill>
                  <a:srgbClr val="546201"/>
                </a:solidFill>
                <a:latin typeface="Arial"/>
                <a:cs typeface="Arial"/>
              </a:rPr>
            </a:br>
            <a:endParaRPr sz="1100" dirty="0">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A. Faglighed og kompetence</a:t>
            </a:r>
          </a:p>
          <a:p>
            <a:pPr marL="162560" marR="346075">
              <a:lnSpc>
                <a:spcPct val="100000"/>
              </a:lnSpc>
              <a:tabLst>
                <a:tab pos="335280" algn="l"/>
              </a:tabLst>
            </a:pPr>
            <a:r>
              <a:rPr lang="da-DK" sz="1100" dirty="0">
                <a:solidFill>
                  <a:srgbClr val="546201"/>
                </a:solidFill>
                <a:latin typeface="Arial"/>
                <a:cs typeface="Arial"/>
              </a:rPr>
              <a:t>Vurderes ud fra, om ansøger med tilknyttede medarbejdere, herunder evt. eksterne leverandører, har de nødvendige kompetencer, erfaring og viden til at få projektet i mål.</a:t>
            </a:r>
          </a:p>
          <a:p>
            <a:pPr marL="332105" marR="346075" indent="-169545">
              <a:lnSpc>
                <a:spcPct val="100000"/>
              </a:lnSpc>
              <a:buChar char="•"/>
              <a:tabLst>
                <a:tab pos="335280" algn="l"/>
              </a:tabLst>
            </a:pPr>
            <a:endParaRPr lang="da-DK" sz="1100" dirty="0">
              <a:solidFill>
                <a:srgbClr val="546201"/>
              </a:solidFill>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B. Koordinering og samarbejde</a:t>
            </a:r>
          </a:p>
          <a:p>
            <a:pPr marL="162560" marR="346075">
              <a:lnSpc>
                <a:spcPct val="100000"/>
              </a:lnSpc>
              <a:tabLst>
                <a:tab pos="335280" algn="l"/>
              </a:tabLst>
            </a:pPr>
            <a:r>
              <a:rPr lang="da-DK" sz="1100" dirty="0">
                <a:solidFill>
                  <a:srgbClr val="546201"/>
                </a:solidFill>
                <a:latin typeface="Arial"/>
                <a:cs typeface="Arial"/>
              </a:rPr>
              <a:t>Vurderes ud fra, om projektet er koordineret med andre aktører, som arbejder med samme eller lignende problemstillinger.</a:t>
            </a:r>
          </a:p>
          <a:p>
            <a:pPr marL="332105" marR="346075" indent="-169545">
              <a:lnSpc>
                <a:spcPct val="100000"/>
              </a:lnSpc>
              <a:buChar char="•"/>
              <a:tabLst>
                <a:tab pos="335280" algn="l"/>
              </a:tabLst>
            </a:pPr>
            <a:endParaRPr lang="da-DK" sz="1100" dirty="0">
              <a:solidFill>
                <a:srgbClr val="546201"/>
              </a:solidFill>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C. Aktualitet og relevans</a:t>
            </a:r>
          </a:p>
          <a:p>
            <a:pPr marL="162560" marR="346075">
              <a:lnSpc>
                <a:spcPct val="100000"/>
              </a:lnSpc>
              <a:tabLst>
                <a:tab pos="335280" algn="l"/>
              </a:tabLst>
            </a:pPr>
            <a:r>
              <a:rPr lang="da-DK" sz="1100" dirty="0">
                <a:solidFill>
                  <a:srgbClr val="546201"/>
                </a:solidFill>
                <a:latin typeface="Arial"/>
                <a:cs typeface="Arial"/>
              </a:rPr>
              <a:t>Vurderes ud fra både en erhvervs- og samfundsmæssig vinkel. Projektet skal bidrage til at løse en problemstilling, som er aktuel og relevant. Det forventes, at der bygges videre på allerede eksisterende viden og anvendes metoder, som er anerkendte og anvendelig i praksis.</a:t>
            </a:r>
          </a:p>
          <a:p>
            <a:pPr marL="332105" marR="346075" indent="-169545">
              <a:lnSpc>
                <a:spcPct val="100000"/>
              </a:lnSpc>
              <a:buChar char="•"/>
              <a:tabLst>
                <a:tab pos="335280" algn="l"/>
              </a:tabLst>
            </a:pPr>
            <a:endParaRPr lang="da-DK" sz="1100" dirty="0">
              <a:solidFill>
                <a:srgbClr val="546201"/>
              </a:solidFill>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D. Kvalitet</a:t>
            </a:r>
          </a:p>
          <a:p>
            <a:pPr marL="162560" marR="346075">
              <a:lnSpc>
                <a:spcPct val="100000"/>
              </a:lnSpc>
              <a:tabLst>
                <a:tab pos="335280" algn="l"/>
              </a:tabLst>
            </a:pPr>
            <a:r>
              <a:rPr lang="da-DK" sz="1100" dirty="0">
                <a:solidFill>
                  <a:srgbClr val="546201"/>
                </a:solidFill>
                <a:latin typeface="Arial"/>
                <a:cs typeface="Arial"/>
              </a:rPr>
              <a:t>Vurderes ud fra, om der er en klar sammenhæng med formålet, formålets opnåelse og om der er et rimeligt budget set i forhold til projektets formål og aktiviteter.</a:t>
            </a:r>
          </a:p>
          <a:p>
            <a:pPr marL="162560" marR="346075">
              <a:lnSpc>
                <a:spcPct val="100000"/>
              </a:lnSpc>
              <a:tabLst>
                <a:tab pos="335280" algn="l"/>
              </a:tabLst>
            </a:pPr>
            <a:endParaRPr lang="da-DK" sz="1100" dirty="0">
              <a:solidFill>
                <a:srgbClr val="546201"/>
              </a:solidFill>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E. Bredde</a:t>
            </a:r>
          </a:p>
          <a:p>
            <a:pPr marL="162560" marR="346075">
              <a:lnSpc>
                <a:spcPct val="100000"/>
              </a:lnSpc>
              <a:tabLst>
                <a:tab pos="335280" algn="l"/>
              </a:tabLst>
            </a:pPr>
            <a:r>
              <a:rPr lang="da-DK" sz="1100" dirty="0">
                <a:solidFill>
                  <a:srgbClr val="546201"/>
                </a:solidFill>
                <a:latin typeface="Arial"/>
                <a:cs typeface="Arial"/>
              </a:rPr>
              <a:t>Vurderes ud fra, om projektet har en bred målgruppe og så vidt muligt gavner hele sektoren, bl.a. i kraft af et bredt emnefelt.</a:t>
            </a:r>
          </a:p>
          <a:p>
            <a:pPr marL="332105" marR="346075" indent="-169545">
              <a:lnSpc>
                <a:spcPct val="100000"/>
              </a:lnSpc>
              <a:buChar char="•"/>
              <a:tabLst>
                <a:tab pos="335280" algn="l"/>
              </a:tabLst>
            </a:pPr>
            <a:endParaRPr lang="da-DK" sz="1100" dirty="0">
              <a:solidFill>
                <a:srgbClr val="546201"/>
              </a:solidFill>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F. Udviklingspotentiale</a:t>
            </a:r>
          </a:p>
          <a:p>
            <a:pPr marL="162560" marR="346075">
              <a:lnSpc>
                <a:spcPct val="100000"/>
              </a:lnSpc>
              <a:tabLst>
                <a:tab pos="335280" algn="l"/>
              </a:tabLst>
            </a:pPr>
            <a:r>
              <a:rPr lang="da-DK" sz="1100" dirty="0">
                <a:solidFill>
                  <a:srgbClr val="546201"/>
                </a:solidFill>
                <a:latin typeface="Arial"/>
                <a:cs typeface="Arial"/>
              </a:rPr>
              <a:t>Potentialet vurderes ud fra, om projektet på sigt kan bidrage til en positiv udvikling af hele eller dele af erhvervet.</a:t>
            </a:r>
          </a:p>
          <a:p>
            <a:pPr marL="332105" marR="346075" indent="-169545">
              <a:lnSpc>
                <a:spcPct val="100000"/>
              </a:lnSpc>
              <a:buChar char="•"/>
              <a:tabLst>
                <a:tab pos="335280" algn="l"/>
              </a:tabLst>
            </a:pPr>
            <a:endParaRPr lang="da-DK" sz="1100" dirty="0">
              <a:solidFill>
                <a:srgbClr val="546201"/>
              </a:solidFill>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G. Nyskabelse og innovationsværdi</a:t>
            </a:r>
          </a:p>
          <a:p>
            <a:pPr marL="162560" marR="346075">
              <a:lnSpc>
                <a:spcPct val="100000"/>
              </a:lnSpc>
              <a:tabLst>
                <a:tab pos="335280" algn="l"/>
              </a:tabLst>
            </a:pPr>
            <a:r>
              <a:rPr lang="da-DK" sz="1100" dirty="0">
                <a:solidFill>
                  <a:srgbClr val="546201"/>
                </a:solidFill>
                <a:latin typeface="Arial"/>
                <a:cs typeface="Arial"/>
              </a:rPr>
              <a:t>Vurderes ud fra, om projektet har en generel nyhedsværdi, navnlig i hvilket omfang projektet bidrager til at se muligheder og udfordringer på en ny måde eller anvender en ny tilgang til opgaveløsningen.</a:t>
            </a:r>
          </a:p>
          <a:p>
            <a:pPr marL="332105" marR="346075" indent="-169545">
              <a:lnSpc>
                <a:spcPct val="100000"/>
              </a:lnSpc>
              <a:buChar char="•"/>
              <a:tabLst>
                <a:tab pos="335280" algn="l"/>
              </a:tabLst>
            </a:pPr>
            <a:endParaRPr lang="da-DK" sz="1100" dirty="0">
              <a:solidFill>
                <a:srgbClr val="546201"/>
              </a:solidFill>
              <a:latin typeface="Arial"/>
              <a:cs typeface="Arial"/>
            </a:endParaRPr>
          </a:p>
          <a:p>
            <a:pPr marL="162560" marR="346075">
              <a:lnSpc>
                <a:spcPct val="100000"/>
              </a:lnSpc>
              <a:tabLst>
                <a:tab pos="335280" algn="l"/>
              </a:tabLst>
            </a:pPr>
            <a:r>
              <a:rPr lang="da-DK" sz="1100" b="1" dirty="0">
                <a:solidFill>
                  <a:srgbClr val="546201"/>
                </a:solidFill>
                <a:latin typeface="Arial"/>
                <a:cs typeface="Arial"/>
              </a:rPr>
              <a:t>H. Formidling af resultater</a:t>
            </a:r>
          </a:p>
          <a:p>
            <a:pPr marL="162560" marR="346075">
              <a:lnSpc>
                <a:spcPct val="100000"/>
              </a:lnSpc>
              <a:tabLst>
                <a:tab pos="335280" algn="l"/>
              </a:tabLst>
            </a:pPr>
            <a:r>
              <a:rPr lang="da-DK" sz="1100" dirty="0">
                <a:solidFill>
                  <a:srgbClr val="546201"/>
                </a:solidFill>
                <a:latin typeface="Arial"/>
                <a:cs typeface="Arial"/>
              </a:rPr>
              <a:t>Her lægges stor vægt på, at der er en plan for formidling af resultater fra støttede projekter til videncentre og hesteejere</a:t>
            </a:r>
            <a:endParaRPr lang="da-DK" sz="1100" dirty="0">
              <a:latin typeface="Arial"/>
              <a:cs typeface="Arial"/>
            </a:endParaRPr>
          </a:p>
        </p:txBody>
      </p:sp>
      <p:pic>
        <p:nvPicPr>
          <p:cNvPr id="4" name="Billede 3" descr="Et billede, der indeholder Font/skrifttype, typografi, tekst, hvid&#10;&#10;Automatisk genereret beskrivelse">
            <a:extLst>
              <a:ext uri="{FF2B5EF4-FFF2-40B4-BE49-F238E27FC236}">
                <a16:creationId xmlns:a16="http://schemas.microsoft.com/office/drawing/2014/main" id="{579D3AD6-D463-DD12-920F-7A9962A514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pattedyr, udendørs, græs, hest&#10;&#10;Automatisk genereret beskrivelse">
            <a:extLst>
              <a:ext uri="{FF2B5EF4-FFF2-40B4-BE49-F238E27FC236}">
                <a16:creationId xmlns:a16="http://schemas.microsoft.com/office/drawing/2014/main" id="{434A2C53-070C-BB3A-8BDA-8B3E9620DFAA}"/>
              </a:ext>
            </a:extLst>
          </p:cNvPr>
          <p:cNvPicPr>
            <a:picLocks noChangeAspect="1"/>
          </p:cNvPicPr>
          <p:nvPr/>
        </p:nvPicPr>
        <p:blipFill>
          <a:blip r:embed="rId2">
            <a:extLst>
              <a:ext uri="{28A0092B-C50C-407E-A947-70E740481C1C}">
                <a14:useLocalDpi xmlns:a14="http://schemas.microsoft.com/office/drawing/2010/main" val="0"/>
              </a:ext>
            </a:extLst>
          </a:blip>
          <a:srcRect l="16881"/>
          <a:stretch/>
        </p:blipFill>
        <p:spPr>
          <a:xfrm>
            <a:off x="27262" y="-76200"/>
            <a:ext cx="12172514" cy="62484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8</a:t>
            </a:fld>
            <a:endParaRPr spc="-25" dirty="0"/>
          </a:p>
        </p:txBody>
      </p:sp>
      <p:sp>
        <p:nvSpPr>
          <p:cNvPr id="8" name="Rektangel 7">
            <a:extLst>
              <a:ext uri="{FF2B5EF4-FFF2-40B4-BE49-F238E27FC236}">
                <a16:creationId xmlns:a16="http://schemas.microsoft.com/office/drawing/2014/main" id="{F9F7F826-EB86-3789-3081-D50B7F8DCE9B}"/>
              </a:ext>
            </a:extLst>
          </p:cNvPr>
          <p:cNvSpPr/>
          <p:nvPr/>
        </p:nvSpPr>
        <p:spPr>
          <a:xfrm>
            <a:off x="0" y="2209800"/>
            <a:ext cx="12192000" cy="2162129"/>
          </a:xfrm>
          <a:prstGeom prst="rect">
            <a:avLst/>
          </a:prstGeom>
          <a:solidFill>
            <a:schemeClr val="bg1">
              <a:alpha val="541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b="1" dirty="0">
              <a:solidFill>
                <a:schemeClr val="tx1"/>
              </a:solidFill>
            </a:endParaRPr>
          </a:p>
        </p:txBody>
      </p:sp>
      <p:pic>
        <p:nvPicPr>
          <p:cNvPr id="6" name="Billede 5" descr="Et billede, der indeholder Font/skrifttype, typografi, tekst, hvid&#10;&#10;Automatisk genereret beskrivelse">
            <a:extLst>
              <a:ext uri="{FF2B5EF4-FFF2-40B4-BE49-F238E27FC236}">
                <a16:creationId xmlns:a16="http://schemas.microsoft.com/office/drawing/2014/main" id="{824F118D-B08D-C0F9-0EDC-663D223442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
        <p:nvSpPr>
          <p:cNvPr id="2" name="object 2"/>
          <p:cNvSpPr txBox="1"/>
          <p:nvPr/>
        </p:nvSpPr>
        <p:spPr>
          <a:xfrm>
            <a:off x="1714540" y="3135883"/>
            <a:ext cx="313563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chemeClr val="tx1"/>
                </a:solidFill>
                <a:latin typeface="Arial"/>
                <a:cs typeface="Arial"/>
              </a:rPr>
              <a:t>Kvantitative</a:t>
            </a:r>
            <a:r>
              <a:rPr sz="3200" b="1" spc="-100" dirty="0">
                <a:solidFill>
                  <a:schemeClr val="tx1"/>
                </a:solidFill>
                <a:latin typeface="Arial"/>
                <a:cs typeface="Arial"/>
              </a:rPr>
              <a:t> </a:t>
            </a:r>
            <a:r>
              <a:rPr sz="3200" b="1" spc="-25" dirty="0">
                <a:solidFill>
                  <a:schemeClr val="tx1"/>
                </a:solidFill>
                <a:latin typeface="Arial"/>
                <a:cs typeface="Arial"/>
              </a:rPr>
              <a:t>mål</a:t>
            </a:r>
            <a:endParaRPr sz="3200" dirty="0">
              <a:solidFill>
                <a:schemeClr val="tx1"/>
              </a:solidFill>
              <a:latin typeface="Arial"/>
              <a:cs typeface="Arial"/>
            </a:endParaRPr>
          </a:p>
        </p:txBody>
      </p:sp>
      <p:sp>
        <p:nvSpPr>
          <p:cNvPr id="3" name="object 3"/>
          <p:cNvSpPr txBox="1">
            <a:spLocks noGrp="1"/>
          </p:cNvSpPr>
          <p:nvPr>
            <p:ph type="title"/>
          </p:nvPr>
        </p:nvSpPr>
        <p:spPr>
          <a:xfrm>
            <a:off x="5465056" y="2661412"/>
            <a:ext cx="3580765" cy="1392555"/>
          </a:xfrm>
          <a:prstGeom prst="rect">
            <a:avLst/>
          </a:prstGeom>
        </p:spPr>
        <p:txBody>
          <a:bodyPr vert="horz" wrap="square" lIns="0" tIns="102235" rIns="0" bIns="0" rtlCol="0">
            <a:spAutoFit/>
          </a:bodyPr>
          <a:lstStyle/>
          <a:p>
            <a:pPr marL="12700">
              <a:lnSpc>
                <a:spcPct val="100000"/>
              </a:lnSpc>
              <a:spcBef>
                <a:spcPts val="805"/>
              </a:spcBef>
            </a:pPr>
            <a:r>
              <a:rPr sz="2400" spc="-10" dirty="0">
                <a:solidFill>
                  <a:schemeClr val="tx1"/>
                </a:solidFill>
              </a:rPr>
              <a:t>Aktiviteter</a:t>
            </a:r>
            <a:endParaRPr sz="2400" dirty="0">
              <a:solidFill>
                <a:schemeClr val="tx1"/>
              </a:solidFill>
            </a:endParaRPr>
          </a:p>
          <a:p>
            <a:pPr marL="12700" marR="5080">
              <a:lnSpc>
                <a:spcPct val="124600"/>
              </a:lnSpc>
            </a:pPr>
            <a:r>
              <a:rPr sz="2400" dirty="0">
                <a:solidFill>
                  <a:schemeClr val="tx1"/>
                </a:solidFill>
              </a:rPr>
              <a:t>Resultater</a:t>
            </a:r>
            <a:r>
              <a:rPr sz="2400" spc="-50" dirty="0">
                <a:solidFill>
                  <a:schemeClr val="tx1"/>
                </a:solidFill>
              </a:rPr>
              <a:t> </a:t>
            </a:r>
            <a:r>
              <a:rPr sz="2400" dirty="0">
                <a:solidFill>
                  <a:schemeClr val="tx1"/>
                </a:solidFill>
              </a:rPr>
              <a:t>og</a:t>
            </a:r>
            <a:r>
              <a:rPr sz="2400" spc="-55" dirty="0">
                <a:solidFill>
                  <a:schemeClr val="tx1"/>
                </a:solidFill>
              </a:rPr>
              <a:t> </a:t>
            </a:r>
            <a:r>
              <a:rPr sz="2400" spc="-10" dirty="0">
                <a:solidFill>
                  <a:schemeClr val="tx1"/>
                </a:solidFill>
              </a:rPr>
              <a:t>leverancer Effekter</a:t>
            </a:r>
            <a:endParaRPr sz="2400" dirty="0">
              <a:solidFill>
                <a:schemeClr val="tx1"/>
              </a:solidFill>
            </a:endParaRPr>
          </a:p>
        </p:txBody>
      </p:sp>
      <p:sp>
        <p:nvSpPr>
          <p:cNvPr id="9" name="object 4">
            <a:extLst>
              <a:ext uri="{FF2B5EF4-FFF2-40B4-BE49-F238E27FC236}">
                <a16:creationId xmlns:a16="http://schemas.microsoft.com/office/drawing/2014/main" id="{249CCFE6-BE6F-FF5C-4628-86ACD2212D77}"/>
              </a:ext>
            </a:extLst>
          </p:cNvPr>
          <p:cNvSpPr/>
          <p:nvPr/>
        </p:nvSpPr>
        <p:spPr>
          <a:xfrm rot="16200000" flipV="1">
            <a:off x="4179969" y="3193200"/>
            <a:ext cx="1759959" cy="195327"/>
          </a:xfrm>
          <a:custGeom>
            <a:avLst/>
            <a:gdLst/>
            <a:ahLst/>
            <a:cxnLst/>
            <a:rect l="l" t="t" r="r" b="b"/>
            <a:pathLst>
              <a:path w="8916035">
                <a:moveTo>
                  <a:pt x="8915615" y="0"/>
                </a:moveTo>
                <a:lnTo>
                  <a:pt x="0" y="0"/>
                </a:lnTo>
              </a:path>
            </a:pathLst>
          </a:custGeom>
          <a:ln w="34925">
            <a:solidFill>
              <a:schemeClr val="accent3">
                <a:lumMod val="50000"/>
              </a:schemeClr>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5122" y="1329689"/>
            <a:ext cx="3445510" cy="0"/>
          </a:xfrm>
          <a:custGeom>
            <a:avLst/>
            <a:gdLst/>
            <a:ahLst/>
            <a:cxnLst/>
            <a:rect l="l" t="t" r="r" b="b"/>
            <a:pathLst>
              <a:path w="3445510">
                <a:moveTo>
                  <a:pt x="0" y="0"/>
                </a:moveTo>
                <a:lnTo>
                  <a:pt x="3444951" y="0"/>
                </a:lnTo>
              </a:path>
            </a:pathLst>
          </a:custGeom>
          <a:ln w="50800">
            <a:solidFill>
              <a:schemeClr val="accent3">
                <a:lumMod val="75000"/>
              </a:schemeClr>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41605">
              <a:lnSpc>
                <a:spcPct val="100000"/>
              </a:lnSpc>
              <a:spcBef>
                <a:spcPts val="105"/>
              </a:spcBef>
            </a:pPr>
            <a:r>
              <a:rPr sz="3200" spc="-10" dirty="0"/>
              <a:t>Målhierarki</a:t>
            </a:r>
            <a:endParaRPr sz="3200"/>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2700">
              <a:lnSpc>
                <a:spcPts val="1240"/>
              </a:lnSpc>
            </a:pPr>
            <a:fld id="{81D60167-4931-47E6-BA6A-407CBD079E47}" type="slidenum">
              <a:rPr spc="-25" dirty="0"/>
              <a:t>9</a:t>
            </a:fld>
            <a:endParaRPr spc="-25" dirty="0"/>
          </a:p>
        </p:txBody>
      </p:sp>
      <p:sp>
        <p:nvSpPr>
          <p:cNvPr id="4" name="object 4"/>
          <p:cNvSpPr txBox="1"/>
          <p:nvPr/>
        </p:nvSpPr>
        <p:spPr>
          <a:xfrm>
            <a:off x="684803" y="1481076"/>
            <a:ext cx="202438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46201"/>
                </a:solidFill>
                <a:latin typeface="Arial"/>
                <a:cs typeface="Arial"/>
              </a:rPr>
              <a:t>Brug</a:t>
            </a:r>
            <a:r>
              <a:rPr sz="1400" b="1" spc="-40" dirty="0">
                <a:solidFill>
                  <a:srgbClr val="546201"/>
                </a:solidFill>
                <a:latin typeface="Arial"/>
                <a:cs typeface="Arial"/>
              </a:rPr>
              <a:t> </a:t>
            </a:r>
            <a:r>
              <a:rPr sz="1400" b="1" dirty="0">
                <a:solidFill>
                  <a:srgbClr val="546201"/>
                </a:solidFill>
                <a:latin typeface="Arial"/>
                <a:cs typeface="Arial"/>
              </a:rPr>
              <a:t>af</a:t>
            </a:r>
            <a:r>
              <a:rPr sz="1400" b="1" spc="-30" dirty="0">
                <a:solidFill>
                  <a:srgbClr val="546201"/>
                </a:solidFill>
                <a:latin typeface="Arial"/>
                <a:cs typeface="Arial"/>
              </a:rPr>
              <a:t> </a:t>
            </a:r>
            <a:r>
              <a:rPr sz="1400" b="1" dirty="0">
                <a:solidFill>
                  <a:srgbClr val="546201"/>
                </a:solidFill>
                <a:latin typeface="Arial"/>
                <a:cs typeface="Arial"/>
              </a:rPr>
              <a:t>kvantitative</a:t>
            </a:r>
            <a:r>
              <a:rPr sz="1400" b="1" spc="-70" dirty="0">
                <a:solidFill>
                  <a:srgbClr val="546201"/>
                </a:solidFill>
                <a:latin typeface="Arial"/>
                <a:cs typeface="Arial"/>
              </a:rPr>
              <a:t> </a:t>
            </a:r>
            <a:r>
              <a:rPr sz="1400" b="1" spc="-25" dirty="0">
                <a:solidFill>
                  <a:srgbClr val="546201"/>
                </a:solidFill>
                <a:latin typeface="Arial"/>
                <a:cs typeface="Arial"/>
              </a:rPr>
              <a:t>mål</a:t>
            </a:r>
            <a:endParaRPr sz="1400">
              <a:latin typeface="Arial"/>
              <a:cs typeface="Arial"/>
            </a:endParaRPr>
          </a:p>
        </p:txBody>
      </p:sp>
      <p:sp>
        <p:nvSpPr>
          <p:cNvPr id="5" name="object 5"/>
          <p:cNvSpPr txBox="1"/>
          <p:nvPr/>
        </p:nvSpPr>
        <p:spPr>
          <a:xfrm>
            <a:off x="684803" y="1869696"/>
            <a:ext cx="3985895" cy="1981835"/>
          </a:xfrm>
          <a:prstGeom prst="rect">
            <a:avLst/>
          </a:prstGeom>
        </p:spPr>
        <p:txBody>
          <a:bodyPr vert="horz" wrap="square" lIns="0" tIns="33020" rIns="0" bIns="0" rtlCol="0">
            <a:spAutoFit/>
          </a:bodyPr>
          <a:lstStyle/>
          <a:p>
            <a:pPr marL="12700" marR="5080">
              <a:lnSpc>
                <a:spcPts val="1300"/>
              </a:lnSpc>
              <a:spcBef>
                <a:spcPts val="260"/>
              </a:spcBef>
            </a:pPr>
            <a:r>
              <a:rPr sz="1200" dirty="0">
                <a:solidFill>
                  <a:srgbClr val="546201"/>
                </a:solidFill>
                <a:latin typeface="Arial"/>
                <a:cs typeface="Arial"/>
              </a:rPr>
              <a:t>Som</a:t>
            </a:r>
            <a:r>
              <a:rPr sz="1200" spc="-25" dirty="0">
                <a:solidFill>
                  <a:srgbClr val="546201"/>
                </a:solidFill>
                <a:latin typeface="Arial"/>
                <a:cs typeface="Arial"/>
              </a:rPr>
              <a:t> </a:t>
            </a:r>
            <a:r>
              <a:rPr sz="1200" dirty="0">
                <a:solidFill>
                  <a:srgbClr val="546201"/>
                </a:solidFill>
                <a:latin typeface="Arial"/>
                <a:cs typeface="Arial"/>
              </a:rPr>
              <a:t>led</a:t>
            </a:r>
            <a:r>
              <a:rPr sz="1200" spc="-15" dirty="0">
                <a:solidFill>
                  <a:srgbClr val="546201"/>
                </a:solidFill>
                <a:latin typeface="Arial"/>
                <a:cs typeface="Arial"/>
              </a:rPr>
              <a:t> </a:t>
            </a:r>
            <a:r>
              <a:rPr sz="1200" dirty="0">
                <a:solidFill>
                  <a:srgbClr val="546201"/>
                </a:solidFill>
                <a:latin typeface="Arial"/>
                <a:cs typeface="Arial"/>
              </a:rPr>
              <a:t>i</a:t>
            </a:r>
            <a:r>
              <a:rPr sz="1200" spc="-5" dirty="0">
                <a:solidFill>
                  <a:srgbClr val="546201"/>
                </a:solidFill>
                <a:latin typeface="Arial"/>
                <a:cs typeface="Arial"/>
              </a:rPr>
              <a:t> </a:t>
            </a:r>
            <a:r>
              <a:rPr sz="1200" dirty="0">
                <a:solidFill>
                  <a:srgbClr val="546201"/>
                </a:solidFill>
                <a:latin typeface="Arial"/>
                <a:cs typeface="Arial"/>
              </a:rPr>
              <a:t>vurderingen</a:t>
            </a:r>
            <a:r>
              <a:rPr sz="1200" spc="-40" dirty="0">
                <a:solidFill>
                  <a:srgbClr val="546201"/>
                </a:solidFill>
                <a:latin typeface="Arial"/>
                <a:cs typeface="Arial"/>
              </a:rPr>
              <a:t> </a:t>
            </a:r>
            <a:r>
              <a:rPr sz="1200" dirty="0">
                <a:solidFill>
                  <a:srgbClr val="546201"/>
                </a:solidFill>
                <a:latin typeface="Arial"/>
                <a:cs typeface="Arial"/>
              </a:rPr>
              <a:t>af</a:t>
            </a:r>
            <a:r>
              <a:rPr sz="1200" spc="-15" dirty="0">
                <a:solidFill>
                  <a:srgbClr val="546201"/>
                </a:solidFill>
                <a:latin typeface="Arial"/>
                <a:cs typeface="Arial"/>
              </a:rPr>
              <a:t> </a:t>
            </a:r>
            <a:r>
              <a:rPr sz="1200" dirty="0">
                <a:solidFill>
                  <a:srgbClr val="546201"/>
                </a:solidFill>
                <a:latin typeface="Arial"/>
                <a:cs typeface="Arial"/>
              </a:rPr>
              <a:t>den</a:t>
            </a:r>
            <a:r>
              <a:rPr sz="1200" spc="-30" dirty="0">
                <a:solidFill>
                  <a:srgbClr val="546201"/>
                </a:solidFill>
                <a:latin typeface="Arial"/>
                <a:cs typeface="Arial"/>
              </a:rPr>
              <a:t> </a:t>
            </a:r>
            <a:r>
              <a:rPr sz="1200" dirty="0">
                <a:solidFill>
                  <a:srgbClr val="546201"/>
                </a:solidFill>
                <a:latin typeface="Arial"/>
                <a:cs typeface="Arial"/>
              </a:rPr>
              <a:t>enkelte</a:t>
            </a:r>
            <a:r>
              <a:rPr sz="1200" spc="-35" dirty="0">
                <a:solidFill>
                  <a:srgbClr val="546201"/>
                </a:solidFill>
                <a:latin typeface="Arial"/>
                <a:cs typeface="Arial"/>
              </a:rPr>
              <a:t> </a:t>
            </a:r>
            <a:r>
              <a:rPr sz="1200" dirty="0">
                <a:solidFill>
                  <a:srgbClr val="546201"/>
                </a:solidFill>
                <a:latin typeface="Arial"/>
                <a:cs typeface="Arial"/>
              </a:rPr>
              <a:t>ansøgning</a:t>
            </a:r>
            <a:r>
              <a:rPr sz="1200" spc="-40" dirty="0">
                <a:solidFill>
                  <a:srgbClr val="546201"/>
                </a:solidFill>
                <a:latin typeface="Arial"/>
                <a:cs typeface="Arial"/>
              </a:rPr>
              <a:t> </a:t>
            </a:r>
            <a:r>
              <a:rPr sz="1200" dirty="0">
                <a:solidFill>
                  <a:srgbClr val="546201"/>
                </a:solidFill>
                <a:latin typeface="Arial"/>
                <a:cs typeface="Arial"/>
              </a:rPr>
              <a:t>i</a:t>
            </a:r>
            <a:r>
              <a:rPr sz="1200" spc="-5" dirty="0">
                <a:solidFill>
                  <a:srgbClr val="546201"/>
                </a:solidFill>
                <a:latin typeface="Arial"/>
                <a:cs typeface="Arial"/>
              </a:rPr>
              <a:t> </a:t>
            </a:r>
            <a:r>
              <a:rPr sz="1200" dirty="0">
                <a:solidFill>
                  <a:srgbClr val="546201"/>
                </a:solidFill>
                <a:latin typeface="Arial"/>
                <a:cs typeface="Arial"/>
              </a:rPr>
              <a:t>forhold</a:t>
            </a:r>
            <a:r>
              <a:rPr sz="1200" spc="-55" dirty="0">
                <a:solidFill>
                  <a:srgbClr val="546201"/>
                </a:solidFill>
                <a:latin typeface="Arial"/>
                <a:cs typeface="Arial"/>
              </a:rPr>
              <a:t> </a:t>
            </a:r>
            <a:r>
              <a:rPr sz="1200" spc="-25" dirty="0">
                <a:solidFill>
                  <a:srgbClr val="546201"/>
                </a:solidFill>
                <a:latin typeface="Arial"/>
                <a:cs typeface="Arial"/>
              </a:rPr>
              <a:t>til </a:t>
            </a:r>
            <a:r>
              <a:rPr sz="1200" spc="-10" dirty="0">
                <a:solidFill>
                  <a:srgbClr val="546201"/>
                </a:solidFill>
                <a:latin typeface="Arial"/>
                <a:cs typeface="Arial"/>
              </a:rPr>
              <a:t>effektpotentiale</a:t>
            </a:r>
            <a:r>
              <a:rPr sz="1200" spc="-45" dirty="0">
                <a:solidFill>
                  <a:srgbClr val="546201"/>
                </a:solidFill>
                <a:latin typeface="Arial"/>
                <a:cs typeface="Arial"/>
              </a:rPr>
              <a:t> </a:t>
            </a:r>
            <a:r>
              <a:rPr sz="1200" dirty="0">
                <a:solidFill>
                  <a:srgbClr val="546201"/>
                </a:solidFill>
                <a:latin typeface="Arial"/>
                <a:cs typeface="Arial"/>
              </a:rPr>
              <a:t>skal ansøgere</a:t>
            </a:r>
            <a:r>
              <a:rPr sz="1200" spc="-20" dirty="0">
                <a:solidFill>
                  <a:srgbClr val="546201"/>
                </a:solidFill>
                <a:latin typeface="Arial"/>
                <a:cs typeface="Arial"/>
              </a:rPr>
              <a:t> </a:t>
            </a:r>
            <a:r>
              <a:rPr sz="1200" dirty="0">
                <a:solidFill>
                  <a:srgbClr val="546201"/>
                </a:solidFill>
                <a:latin typeface="Arial"/>
                <a:cs typeface="Arial"/>
              </a:rPr>
              <a:t>opstille</a:t>
            </a:r>
            <a:r>
              <a:rPr sz="1200" spc="-25" dirty="0">
                <a:solidFill>
                  <a:srgbClr val="546201"/>
                </a:solidFill>
                <a:latin typeface="Arial"/>
                <a:cs typeface="Arial"/>
              </a:rPr>
              <a:t> </a:t>
            </a:r>
            <a:r>
              <a:rPr sz="1200" dirty="0">
                <a:solidFill>
                  <a:srgbClr val="546201"/>
                </a:solidFill>
                <a:latin typeface="Arial"/>
                <a:cs typeface="Arial"/>
              </a:rPr>
              <a:t>tre</a:t>
            </a:r>
            <a:r>
              <a:rPr sz="1200" spc="5" dirty="0">
                <a:solidFill>
                  <a:srgbClr val="546201"/>
                </a:solidFill>
                <a:latin typeface="Arial"/>
                <a:cs typeface="Arial"/>
              </a:rPr>
              <a:t> </a:t>
            </a:r>
            <a:r>
              <a:rPr sz="1200" dirty="0">
                <a:solidFill>
                  <a:srgbClr val="546201"/>
                </a:solidFill>
                <a:latin typeface="Arial"/>
                <a:cs typeface="Arial"/>
              </a:rPr>
              <a:t>kvantitative</a:t>
            </a:r>
            <a:r>
              <a:rPr sz="1200" spc="-5" dirty="0">
                <a:solidFill>
                  <a:srgbClr val="546201"/>
                </a:solidFill>
                <a:latin typeface="Arial"/>
                <a:cs typeface="Arial"/>
              </a:rPr>
              <a:t> </a:t>
            </a:r>
            <a:r>
              <a:rPr sz="1200" spc="-20" dirty="0">
                <a:solidFill>
                  <a:srgbClr val="546201"/>
                </a:solidFill>
                <a:latin typeface="Arial"/>
                <a:cs typeface="Arial"/>
              </a:rPr>
              <a:t>mål, </a:t>
            </a:r>
            <a:r>
              <a:rPr sz="1200" dirty="0">
                <a:solidFill>
                  <a:srgbClr val="546201"/>
                </a:solidFill>
                <a:latin typeface="Arial"/>
                <a:cs typeface="Arial"/>
              </a:rPr>
              <a:t>der</a:t>
            </a:r>
            <a:r>
              <a:rPr sz="1200" spc="-30" dirty="0">
                <a:solidFill>
                  <a:srgbClr val="546201"/>
                </a:solidFill>
                <a:latin typeface="Arial"/>
                <a:cs typeface="Arial"/>
              </a:rPr>
              <a:t> </a:t>
            </a:r>
            <a:r>
              <a:rPr sz="1200" dirty="0">
                <a:solidFill>
                  <a:srgbClr val="546201"/>
                </a:solidFill>
                <a:latin typeface="Arial"/>
                <a:cs typeface="Arial"/>
              </a:rPr>
              <a:t>tilsammen</a:t>
            </a:r>
            <a:r>
              <a:rPr sz="1200" spc="-60" dirty="0">
                <a:solidFill>
                  <a:srgbClr val="546201"/>
                </a:solidFill>
                <a:latin typeface="Arial"/>
                <a:cs typeface="Arial"/>
              </a:rPr>
              <a:t> </a:t>
            </a:r>
            <a:r>
              <a:rPr sz="1200" dirty="0">
                <a:solidFill>
                  <a:srgbClr val="546201"/>
                </a:solidFill>
                <a:latin typeface="Arial"/>
                <a:cs typeface="Arial"/>
              </a:rPr>
              <a:t>udgør</a:t>
            </a:r>
            <a:r>
              <a:rPr sz="1200" spc="-15" dirty="0">
                <a:solidFill>
                  <a:srgbClr val="546201"/>
                </a:solidFill>
                <a:latin typeface="Arial"/>
                <a:cs typeface="Arial"/>
              </a:rPr>
              <a:t> </a:t>
            </a:r>
            <a:r>
              <a:rPr sz="1200" dirty="0">
                <a:solidFill>
                  <a:srgbClr val="546201"/>
                </a:solidFill>
                <a:latin typeface="Arial"/>
                <a:cs typeface="Arial"/>
              </a:rPr>
              <a:t>et</a:t>
            </a:r>
            <a:r>
              <a:rPr sz="1200" spc="-25" dirty="0">
                <a:solidFill>
                  <a:srgbClr val="546201"/>
                </a:solidFill>
                <a:latin typeface="Arial"/>
                <a:cs typeface="Arial"/>
              </a:rPr>
              <a:t> </a:t>
            </a:r>
            <a:r>
              <a:rPr sz="1200" dirty="0">
                <a:solidFill>
                  <a:srgbClr val="546201"/>
                </a:solidFill>
                <a:latin typeface="Arial"/>
                <a:cs typeface="Arial"/>
              </a:rPr>
              <a:t>målhierarki.</a:t>
            </a:r>
            <a:r>
              <a:rPr sz="1200" spc="-35" dirty="0">
                <a:solidFill>
                  <a:srgbClr val="546201"/>
                </a:solidFill>
                <a:latin typeface="Arial"/>
                <a:cs typeface="Arial"/>
              </a:rPr>
              <a:t> </a:t>
            </a:r>
            <a:r>
              <a:rPr sz="1200" dirty="0">
                <a:solidFill>
                  <a:srgbClr val="546201"/>
                </a:solidFill>
                <a:latin typeface="Arial"/>
                <a:cs typeface="Arial"/>
              </a:rPr>
              <a:t>De</a:t>
            </a:r>
            <a:r>
              <a:rPr sz="1200" spc="-20" dirty="0">
                <a:solidFill>
                  <a:srgbClr val="546201"/>
                </a:solidFill>
                <a:latin typeface="Arial"/>
                <a:cs typeface="Arial"/>
              </a:rPr>
              <a:t> </a:t>
            </a:r>
            <a:r>
              <a:rPr sz="1200" dirty="0">
                <a:solidFill>
                  <a:srgbClr val="546201"/>
                </a:solidFill>
                <a:latin typeface="Arial"/>
                <a:cs typeface="Arial"/>
              </a:rPr>
              <a:t>tre</a:t>
            </a:r>
            <a:r>
              <a:rPr sz="1200" spc="-5" dirty="0">
                <a:solidFill>
                  <a:srgbClr val="546201"/>
                </a:solidFill>
                <a:latin typeface="Arial"/>
                <a:cs typeface="Arial"/>
              </a:rPr>
              <a:t> </a:t>
            </a:r>
            <a:r>
              <a:rPr sz="1200" dirty="0">
                <a:solidFill>
                  <a:srgbClr val="546201"/>
                </a:solidFill>
                <a:latin typeface="Arial"/>
                <a:cs typeface="Arial"/>
              </a:rPr>
              <a:t>mål</a:t>
            </a:r>
            <a:r>
              <a:rPr sz="1200" spc="-40" dirty="0">
                <a:solidFill>
                  <a:srgbClr val="546201"/>
                </a:solidFill>
                <a:latin typeface="Arial"/>
                <a:cs typeface="Arial"/>
              </a:rPr>
              <a:t> </a:t>
            </a:r>
            <a:r>
              <a:rPr sz="1200" dirty="0">
                <a:solidFill>
                  <a:srgbClr val="546201"/>
                </a:solidFill>
                <a:latin typeface="Arial"/>
                <a:cs typeface="Arial"/>
              </a:rPr>
              <a:t>opstilles</a:t>
            </a:r>
            <a:r>
              <a:rPr sz="1200" spc="-40" dirty="0">
                <a:solidFill>
                  <a:srgbClr val="546201"/>
                </a:solidFill>
                <a:latin typeface="Arial"/>
                <a:cs typeface="Arial"/>
              </a:rPr>
              <a:t> </a:t>
            </a:r>
            <a:r>
              <a:rPr sz="1200" spc="-25" dirty="0">
                <a:solidFill>
                  <a:srgbClr val="546201"/>
                </a:solidFill>
                <a:latin typeface="Arial"/>
                <a:cs typeface="Arial"/>
              </a:rPr>
              <a:t>for </a:t>
            </a:r>
            <a:r>
              <a:rPr sz="1200" spc="-10" dirty="0">
                <a:solidFill>
                  <a:srgbClr val="546201"/>
                </a:solidFill>
                <a:latin typeface="Arial"/>
                <a:cs typeface="Arial"/>
              </a:rPr>
              <a:t>projektets:</a:t>
            </a:r>
            <a:endParaRPr sz="1200" dirty="0">
              <a:latin typeface="Arial"/>
              <a:cs typeface="Arial"/>
            </a:endParaRPr>
          </a:p>
          <a:p>
            <a:pPr marL="240665" indent="-227965">
              <a:lnSpc>
                <a:spcPct val="100000"/>
              </a:lnSpc>
              <a:spcBef>
                <a:spcPts val="1160"/>
              </a:spcBef>
              <a:buFont typeface="Arial"/>
              <a:buChar char="•"/>
              <a:tabLst>
                <a:tab pos="240665" algn="l"/>
              </a:tabLst>
            </a:pPr>
            <a:r>
              <a:rPr sz="1600" b="1" spc="-10" dirty="0">
                <a:solidFill>
                  <a:srgbClr val="89A134"/>
                </a:solidFill>
                <a:latin typeface="Arial"/>
                <a:cs typeface="Arial"/>
              </a:rPr>
              <a:t>Aktiviteter</a:t>
            </a:r>
            <a:endParaRPr sz="1600" dirty="0">
              <a:latin typeface="Arial"/>
              <a:cs typeface="Arial"/>
            </a:endParaRPr>
          </a:p>
          <a:p>
            <a:pPr marL="240665" indent="-227965">
              <a:lnSpc>
                <a:spcPct val="100000"/>
              </a:lnSpc>
              <a:spcBef>
                <a:spcPts val="1560"/>
              </a:spcBef>
              <a:buFont typeface="Arial"/>
              <a:buChar char="•"/>
              <a:tabLst>
                <a:tab pos="240665" algn="l"/>
              </a:tabLst>
            </a:pPr>
            <a:r>
              <a:rPr sz="1600" b="1" dirty="0">
                <a:solidFill>
                  <a:srgbClr val="89A134"/>
                </a:solidFill>
                <a:latin typeface="Arial"/>
                <a:cs typeface="Arial"/>
              </a:rPr>
              <a:t>Resultater</a:t>
            </a:r>
            <a:r>
              <a:rPr sz="1600" b="1" spc="-15" dirty="0">
                <a:solidFill>
                  <a:srgbClr val="89A134"/>
                </a:solidFill>
                <a:latin typeface="Arial"/>
                <a:cs typeface="Arial"/>
              </a:rPr>
              <a:t> </a:t>
            </a:r>
            <a:r>
              <a:rPr sz="1600" b="1" dirty="0">
                <a:solidFill>
                  <a:srgbClr val="89A134"/>
                </a:solidFill>
                <a:latin typeface="Arial"/>
                <a:cs typeface="Arial"/>
              </a:rPr>
              <a:t>og</a:t>
            </a:r>
            <a:r>
              <a:rPr sz="1600" b="1" spc="-40" dirty="0">
                <a:solidFill>
                  <a:srgbClr val="89A134"/>
                </a:solidFill>
                <a:latin typeface="Arial"/>
                <a:cs typeface="Arial"/>
              </a:rPr>
              <a:t> </a:t>
            </a:r>
            <a:r>
              <a:rPr sz="1600" b="1" spc="-10" dirty="0">
                <a:solidFill>
                  <a:srgbClr val="89A134"/>
                </a:solidFill>
                <a:latin typeface="Arial"/>
                <a:cs typeface="Arial"/>
              </a:rPr>
              <a:t>leverancer</a:t>
            </a:r>
            <a:endParaRPr sz="1600" dirty="0">
              <a:latin typeface="Arial"/>
              <a:cs typeface="Arial"/>
            </a:endParaRPr>
          </a:p>
          <a:p>
            <a:pPr marL="240665" indent="-227965">
              <a:lnSpc>
                <a:spcPct val="100000"/>
              </a:lnSpc>
              <a:spcBef>
                <a:spcPts val="1560"/>
              </a:spcBef>
              <a:buFont typeface="Arial"/>
              <a:buChar char="•"/>
              <a:tabLst>
                <a:tab pos="240665" algn="l"/>
              </a:tabLst>
            </a:pPr>
            <a:r>
              <a:rPr sz="1600" b="1" spc="-10" dirty="0">
                <a:solidFill>
                  <a:srgbClr val="89A134"/>
                </a:solidFill>
                <a:latin typeface="Arial"/>
                <a:cs typeface="Arial"/>
              </a:rPr>
              <a:t>Effekter</a:t>
            </a:r>
            <a:endParaRPr sz="1600" dirty="0">
              <a:latin typeface="Arial"/>
              <a:cs typeface="Arial"/>
            </a:endParaRPr>
          </a:p>
        </p:txBody>
      </p:sp>
      <p:sp>
        <p:nvSpPr>
          <p:cNvPr id="6" name="object 6"/>
          <p:cNvSpPr txBox="1"/>
          <p:nvPr/>
        </p:nvSpPr>
        <p:spPr>
          <a:xfrm>
            <a:off x="8184115" y="4329414"/>
            <a:ext cx="1419225" cy="453390"/>
          </a:xfrm>
          <a:prstGeom prst="rect">
            <a:avLst/>
          </a:prstGeom>
        </p:spPr>
        <p:txBody>
          <a:bodyPr vert="horz" wrap="square" lIns="0" tIns="12700" rIns="0" bIns="0" rtlCol="0">
            <a:spAutoFit/>
          </a:bodyPr>
          <a:lstStyle/>
          <a:p>
            <a:pPr marL="12700" marR="5080" indent="321310">
              <a:lnSpc>
                <a:spcPct val="100000"/>
              </a:lnSpc>
              <a:spcBef>
                <a:spcPts val="100"/>
              </a:spcBef>
            </a:pPr>
            <a:r>
              <a:rPr sz="1400" spc="-10" dirty="0">
                <a:solidFill>
                  <a:srgbClr val="546201"/>
                </a:solidFill>
                <a:latin typeface="Verdana"/>
                <a:cs typeface="Verdana"/>
              </a:rPr>
              <a:t>Aktivitet (projektniveau)</a:t>
            </a:r>
            <a:endParaRPr sz="1400">
              <a:latin typeface="Verdana"/>
              <a:cs typeface="Verdana"/>
            </a:endParaRPr>
          </a:p>
        </p:txBody>
      </p:sp>
      <p:sp>
        <p:nvSpPr>
          <p:cNvPr id="7" name="object 7"/>
          <p:cNvSpPr txBox="1"/>
          <p:nvPr/>
        </p:nvSpPr>
        <p:spPr>
          <a:xfrm>
            <a:off x="7786310" y="3063249"/>
            <a:ext cx="2212340" cy="453390"/>
          </a:xfrm>
          <a:prstGeom prst="rect">
            <a:avLst/>
          </a:prstGeom>
        </p:spPr>
        <p:txBody>
          <a:bodyPr vert="horz" wrap="square" lIns="0" tIns="13335" rIns="0" bIns="0" rtlCol="0">
            <a:spAutoFit/>
          </a:bodyPr>
          <a:lstStyle/>
          <a:p>
            <a:pPr marL="410209" marR="5080" indent="-398145">
              <a:lnSpc>
                <a:spcPct val="100000"/>
              </a:lnSpc>
              <a:spcBef>
                <a:spcPts val="105"/>
              </a:spcBef>
            </a:pPr>
            <a:r>
              <a:rPr sz="1400" dirty="0">
                <a:solidFill>
                  <a:srgbClr val="546201"/>
                </a:solidFill>
                <a:latin typeface="Verdana"/>
                <a:cs typeface="Verdana"/>
              </a:rPr>
              <a:t>Resultater</a:t>
            </a:r>
            <a:r>
              <a:rPr sz="1400" spc="-70" dirty="0">
                <a:solidFill>
                  <a:srgbClr val="546201"/>
                </a:solidFill>
                <a:latin typeface="Verdana"/>
                <a:cs typeface="Verdana"/>
              </a:rPr>
              <a:t> </a:t>
            </a:r>
            <a:r>
              <a:rPr sz="1400" dirty="0">
                <a:solidFill>
                  <a:srgbClr val="546201"/>
                </a:solidFill>
                <a:latin typeface="Verdana"/>
                <a:cs typeface="Verdana"/>
              </a:rPr>
              <a:t>og</a:t>
            </a:r>
            <a:r>
              <a:rPr sz="1400" spc="-60" dirty="0">
                <a:solidFill>
                  <a:srgbClr val="546201"/>
                </a:solidFill>
                <a:latin typeface="Verdana"/>
                <a:cs typeface="Verdana"/>
              </a:rPr>
              <a:t> </a:t>
            </a:r>
            <a:r>
              <a:rPr sz="1400" spc="-10" dirty="0">
                <a:solidFill>
                  <a:srgbClr val="546201"/>
                </a:solidFill>
                <a:latin typeface="Verdana"/>
                <a:cs typeface="Verdana"/>
              </a:rPr>
              <a:t>leverancer (projektniveau)</a:t>
            </a:r>
            <a:endParaRPr sz="1400">
              <a:latin typeface="Verdana"/>
              <a:cs typeface="Verdana"/>
            </a:endParaRPr>
          </a:p>
        </p:txBody>
      </p:sp>
      <p:sp>
        <p:nvSpPr>
          <p:cNvPr id="8" name="object 8"/>
          <p:cNvSpPr txBox="1"/>
          <p:nvPr/>
        </p:nvSpPr>
        <p:spPr>
          <a:xfrm>
            <a:off x="7534361" y="497041"/>
            <a:ext cx="2573655" cy="453390"/>
          </a:xfrm>
          <a:prstGeom prst="rect">
            <a:avLst/>
          </a:prstGeom>
        </p:spPr>
        <p:txBody>
          <a:bodyPr vert="horz" wrap="square" lIns="0" tIns="13335" rIns="0" bIns="0" rtlCol="0">
            <a:spAutoFit/>
          </a:bodyPr>
          <a:lstStyle/>
          <a:p>
            <a:pPr marL="512445" marR="5080" indent="-500380">
              <a:lnSpc>
                <a:spcPct val="100000"/>
              </a:lnSpc>
              <a:spcBef>
                <a:spcPts val="105"/>
              </a:spcBef>
            </a:pPr>
            <a:r>
              <a:rPr sz="1400" b="1" dirty="0">
                <a:solidFill>
                  <a:srgbClr val="546201"/>
                </a:solidFill>
                <a:latin typeface="Verdana"/>
                <a:cs typeface="Verdana"/>
              </a:rPr>
              <a:t>Sammenhæng</a:t>
            </a:r>
            <a:r>
              <a:rPr sz="1400" b="1" spc="-50" dirty="0">
                <a:solidFill>
                  <a:srgbClr val="546201"/>
                </a:solidFill>
                <a:latin typeface="Verdana"/>
                <a:cs typeface="Verdana"/>
              </a:rPr>
              <a:t> </a:t>
            </a:r>
            <a:r>
              <a:rPr sz="1400" b="1" dirty="0">
                <a:solidFill>
                  <a:srgbClr val="546201"/>
                </a:solidFill>
                <a:latin typeface="Verdana"/>
                <a:cs typeface="Verdana"/>
              </a:rPr>
              <a:t>til</a:t>
            </a:r>
            <a:r>
              <a:rPr sz="1400" b="1" spc="-45" dirty="0">
                <a:solidFill>
                  <a:srgbClr val="546201"/>
                </a:solidFill>
                <a:latin typeface="Verdana"/>
                <a:cs typeface="Verdana"/>
              </a:rPr>
              <a:t> </a:t>
            </a:r>
            <a:r>
              <a:rPr sz="1400" b="1" spc="-10" dirty="0">
                <a:solidFill>
                  <a:srgbClr val="546201"/>
                </a:solidFill>
                <a:latin typeface="Verdana"/>
                <a:cs typeface="Verdana"/>
              </a:rPr>
              <a:t>fondens </a:t>
            </a:r>
            <a:r>
              <a:rPr sz="1400" b="1" dirty="0">
                <a:solidFill>
                  <a:srgbClr val="546201"/>
                </a:solidFill>
                <a:latin typeface="Verdana"/>
                <a:cs typeface="Verdana"/>
              </a:rPr>
              <a:t>strategiske</a:t>
            </a:r>
            <a:r>
              <a:rPr sz="1400" b="1" spc="-70" dirty="0">
                <a:solidFill>
                  <a:srgbClr val="546201"/>
                </a:solidFill>
                <a:latin typeface="Verdana"/>
                <a:cs typeface="Verdana"/>
              </a:rPr>
              <a:t> </a:t>
            </a:r>
            <a:r>
              <a:rPr sz="1400" b="1" spc="-25" dirty="0">
                <a:solidFill>
                  <a:srgbClr val="546201"/>
                </a:solidFill>
                <a:latin typeface="Verdana"/>
                <a:cs typeface="Verdana"/>
              </a:rPr>
              <a:t>mål</a:t>
            </a:r>
            <a:endParaRPr sz="1400">
              <a:latin typeface="Verdana"/>
              <a:cs typeface="Verdana"/>
            </a:endParaRPr>
          </a:p>
        </p:txBody>
      </p:sp>
      <p:sp>
        <p:nvSpPr>
          <p:cNvPr id="9" name="object 9"/>
          <p:cNvSpPr txBox="1"/>
          <p:nvPr/>
        </p:nvSpPr>
        <p:spPr>
          <a:xfrm>
            <a:off x="7519918" y="1893014"/>
            <a:ext cx="2778125" cy="453390"/>
          </a:xfrm>
          <a:prstGeom prst="rect">
            <a:avLst/>
          </a:prstGeom>
        </p:spPr>
        <p:txBody>
          <a:bodyPr vert="horz" wrap="square" lIns="0" tIns="13335" rIns="0" bIns="0" rtlCol="0">
            <a:spAutoFit/>
          </a:bodyPr>
          <a:lstStyle/>
          <a:p>
            <a:pPr algn="ctr">
              <a:lnSpc>
                <a:spcPct val="100000"/>
              </a:lnSpc>
              <a:spcBef>
                <a:spcPts val="105"/>
              </a:spcBef>
            </a:pPr>
            <a:r>
              <a:rPr sz="1400" spc="-10" dirty="0">
                <a:solidFill>
                  <a:srgbClr val="546201"/>
                </a:solidFill>
                <a:latin typeface="Verdana"/>
                <a:cs typeface="Verdana"/>
              </a:rPr>
              <a:t>Effekt</a:t>
            </a:r>
            <a:endParaRPr sz="1400" dirty="0">
              <a:latin typeface="Verdana"/>
              <a:cs typeface="Verdana"/>
            </a:endParaRPr>
          </a:p>
          <a:p>
            <a:pPr algn="ctr">
              <a:lnSpc>
                <a:spcPct val="100000"/>
              </a:lnSpc>
            </a:pPr>
            <a:r>
              <a:rPr sz="1400" dirty="0">
                <a:solidFill>
                  <a:srgbClr val="546201"/>
                </a:solidFill>
                <a:latin typeface="Verdana"/>
                <a:cs typeface="Verdana"/>
              </a:rPr>
              <a:t>(</a:t>
            </a:r>
            <a:r>
              <a:rPr lang="da-DK" sz="1400" dirty="0">
                <a:solidFill>
                  <a:srgbClr val="546201"/>
                </a:solidFill>
                <a:latin typeface="Verdana"/>
                <a:cs typeface="Verdana"/>
              </a:rPr>
              <a:t>b</a:t>
            </a:r>
            <a:r>
              <a:rPr sz="1400" dirty="0" err="1">
                <a:solidFill>
                  <a:srgbClr val="546201"/>
                </a:solidFill>
                <a:latin typeface="Verdana"/>
                <a:cs typeface="Verdana"/>
              </a:rPr>
              <a:t>ranche</a:t>
            </a:r>
            <a:r>
              <a:rPr sz="1400" spc="-10" dirty="0" err="1">
                <a:solidFill>
                  <a:srgbClr val="546201"/>
                </a:solidFill>
                <a:latin typeface="Verdana"/>
                <a:cs typeface="Verdana"/>
              </a:rPr>
              <a:t>niveau</a:t>
            </a:r>
            <a:r>
              <a:rPr sz="1400" spc="-10" dirty="0">
                <a:solidFill>
                  <a:srgbClr val="546201"/>
                </a:solidFill>
                <a:latin typeface="Verdana"/>
                <a:cs typeface="Verdana"/>
              </a:rPr>
              <a:t>)</a:t>
            </a:r>
            <a:endParaRPr sz="1400" dirty="0">
              <a:latin typeface="Verdana"/>
              <a:cs typeface="Verdana"/>
            </a:endParaRPr>
          </a:p>
        </p:txBody>
      </p:sp>
      <p:grpSp>
        <p:nvGrpSpPr>
          <p:cNvPr id="10" name="object 10"/>
          <p:cNvGrpSpPr/>
          <p:nvPr/>
        </p:nvGrpSpPr>
        <p:grpSpPr>
          <a:xfrm>
            <a:off x="8848643" y="4802885"/>
            <a:ext cx="133350" cy="573405"/>
            <a:chOff x="8848643" y="4802885"/>
            <a:chExt cx="133350" cy="573405"/>
          </a:xfrm>
        </p:grpSpPr>
        <p:sp>
          <p:nvSpPr>
            <p:cNvPr id="11" name="object 11"/>
            <p:cNvSpPr/>
            <p:nvPr/>
          </p:nvSpPr>
          <p:spPr>
            <a:xfrm>
              <a:off x="8914943" y="4913995"/>
              <a:ext cx="7620" cy="440055"/>
            </a:xfrm>
            <a:custGeom>
              <a:avLst/>
              <a:gdLst/>
              <a:ahLst/>
              <a:cxnLst/>
              <a:rect l="l" t="t" r="r" b="b"/>
              <a:pathLst>
                <a:path w="7620" h="440054">
                  <a:moveTo>
                    <a:pt x="7264" y="439673"/>
                  </a:moveTo>
                  <a:lnTo>
                    <a:pt x="0" y="0"/>
                  </a:lnTo>
                </a:path>
              </a:pathLst>
            </a:custGeom>
            <a:ln w="44450">
              <a:solidFill>
                <a:srgbClr val="89A134"/>
              </a:solidFill>
            </a:ln>
          </p:spPr>
          <p:txBody>
            <a:bodyPr wrap="square" lIns="0" tIns="0" rIns="0" bIns="0" rtlCol="0"/>
            <a:lstStyle/>
            <a:p>
              <a:endParaRPr/>
            </a:p>
          </p:txBody>
        </p:sp>
        <p:sp>
          <p:nvSpPr>
            <p:cNvPr id="12" name="object 12"/>
            <p:cNvSpPr/>
            <p:nvPr/>
          </p:nvSpPr>
          <p:spPr>
            <a:xfrm>
              <a:off x="8848643" y="4802885"/>
              <a:ext cx="133350" cy="134620"/>
            </a:xfrm>
            <a:custGeom>
              <a:avLst/>
              <a:gdLst/>
              <a:ahLst/>
              <a:cxnLst/>
              <a:rect l="l" t="t" r="r" b="b"/>
              <a:pathLst>
                <a:path w="133350" h="134620">
                  <a:moveTo>
                    <a:pt x="64465" y="0"/>
                  </a:moveTo>
                  <a:lnTo>
                    <a:pt x="0" y="134429"/>
                  </a:lnTo>
                  <a:lnTo>
                    <a:pt x="133337" y="132232"/>
                  </a:lnTo>
                  <a:lnTo>
                    <a:pt x="64465" y="0"/>
                  </a:lnTo>
                  <a:close/>
                </a:path>
              </a:pathLst>
            </a:custGeom>
            <a:solidFill>
              <a:srgbClr val="89A134"/>
            </a:solidFill>
          </p:spPr>
          <p:txBody>
            <a:bodyPr wrap="square" lIns="0" tIns="0" rIns="0" bIns="0" rtlCol="0"/>
            <a:lstStyle/>
            <a:p>
              <a:endParaRPr/>
            </a:p>
          </p:txBody>
        </p:sp>
      </p:grpSp>
      <p:grpSp>
        <p:nvGrpSpPr>
          <p:cNvPr id="13" name="object 13"/>
          <p:cNvGrpSpPr/>
          <p:nvPr/>
        </p:nvGrpSpPr>
        <p:grpSpPr>
          <a:xfrm>
            <a:off x="8845595" y="3652265"/>
            <a:ext cx="133350" cy="573405"/>
            <a:chOff x="8845595" y="3652265"/>
            <a:chExt cx="133350" cy="573405"/>
          </a:xfrm>
        </p:grpSpPr>
        <p:sp>
          <p:nvSpPr>
            <p:cNvPr id="14" name="object 14"/>
            <p:cNvSpPr/>
            <p:nvPr/>
          </p:nvSpPr>
          <p:spPr>
            <a:xfrm>
              <a:off x="8911896" y="3763375"/>
              <a:ext cx="7620" cy="440055"/>
            </a:xfrm>
            <a:custGeom>
              <a:avLst/>
              <a:gdLst/>
              <a:ahLst/>
              <a:cxnLst/>
              <a:rect l="l" t="t" r="r" b="b"/>
              <a:pathLst>
                <a:path w="7620" h="440054">
                  <a:moveTo>
                    <a:pt x="7264" y="439674"/>
                  </a:moveTo>
                  <a:lnTo>
                    <a:pt x="0" y="0"/>
                  </a:lnTo>
                </a:path>
              </a:pathLst>
            </a:custGeom>
            <a:ln w="44450">
              <a:solidFill>
                <a:srgbClr val="89A134"/>
              </a:solidFill>
            </a:ln>
          </p:spPr>
          <p:txBody>
            <a:bodyPr wrap="square" lIns="0" tIns="0" rIns="0" bIns="0" rtlCol="0"/>
            <a:lstStyle/>
            <a:p>
              <a:endParaRPr/>
            </a:p>
          </p:txBody>
        </p:sp>
        <p:sp>
          <p:nvSpPr>
            <p:cNvPr id="15" name="object 15"/>
            <p:cNvSpPr/>
            <p:nvPr/>
          </p:nvSpPr>
          <p:spPr>
            <a:xfrm>
              <a:off x="8845595" y="3652265"/>
              <a:ext cx="133350" cy="134620"/>
            </a:xfrm>
            <a:custGeom>
              <a:avLst/>
              <a:gdLst/>
              <a:ahLst/>
              <a:cxnLst/>
              <a:rect l="l" t="t" r="r" b="b"/>
              <a:pathLst>
                <a:path w="133350" h="134620">
                  <a:moveTo>
                    <a:pt x="64465" y="0"/>
                  </a:moveTo>
                  <a:lnTo>
                    <a:pt x="0" y="134429"/>
                  </a:lnTo>
                  <a:lnTo>
                    <a:pt x="133337" y="132232"/>
                  </a:lnTo>
                  <a:lnTo>
                    <a:pt x="64465" y="0"/>
                  </a:lnTo>
                  <a:close/>
                </a:path>
              </a:pathLst>
            </a:custGeom>
            <a:solidFill>
              <a:srgbClr val="89A134"/>
            </a:solidFill>
          </p:spPr>
          <p:txBody>
            <a:bodyPr wrap="square" lIns="0" tIns="0" rIns="0" bIns="0" rtlCol="0"/>
            <a:lstStyle/>
            <a:p>
              <a:endParaRPr/>
            </a:p>
          </p:txBody>
        </p:sp>
      </p:grpSp>
      <p:grpSp>
        <p:nvGrpSpPr>
          <p:cNvPr id="16" name="object 16"/>
          <p:cNvGrpSpPr/>
          <p:nvPr/>
        </p:nvGrpSpPr>
        <p:grpSpPr>
          <a:xfrm>
            <a:off x="8843397" y="2385818"/>
            <a:ext cx="133350" cy="631825"/>
            <a:chOff x="8843397" y="2385818"/>
            <a:chExt cx="133350" cy="631825"/>
          </a:xfrm>
        </p:grpSpPr>
        <p:sp>
          <p:nvSpPr>
            <p:cNvPr id="17" name="object 17"/>
            <p:cNvSpPr/>
            <p:nvPr/>
          </p:nvSpPr>
          <p:spPr>
            <a:xfrm>
              <a:off x="8910066" y="2496950"/>
              <a:ext cx="0" cy="520700"/>
            </a:xfrm>
            <a:custGeom>
              <a:avLst/>
              <a:gdLst/>
              <a:ahLst/>
              <a:cxnLst/>
              <a:rect l="l" t="t" r="r" b="b"/>
              <a:pathLst>
                <a:path h="520700">
                  <a:moveTo>
                    <a:pt x="0" y="520611"/>
                  </a:moveTo>
                  <a:lnTo>
                    <a:pt x="0" y="0"/>
                  </a:lnTo>
                </a:path>
              </a:pathLst>
            </a:custGeom>
            <a:ln w="44450">
              <a:solidFill>
                <a:srgbClr val="89A134"/>
              </a:solidFill>
              <a:prstDash val="sysDot"/>
            </a:ln>
          </p:spPr>
          <p:txBody>
            <a:bodyPr wrap="square" lIns="0" tIns="0" rIns="0" bIns="0" rtlCol="0"/>
            <a:lstStyle/>
            <a:p>
              <a:endParaRPr/>
            </a:p>
          </p:txBody>
        </p:sp>
        <p:sp>
          <p:nvSpPr>
            <p:cNvPr id="18" name="object 18"/>
            <p:cNvSpPr/>
            <p:nvPr/>
          </p:nvSpPr>
          <p:spPr>
            <a:xfrm>
              <a:off x="8843397" y="2385818"/>
              <a:ext cx="133350" cy="133350"/>
            </a:xfrm>
            <a:custGeom>
              <a:avLst/>
              <a:gdLst/>
              <a:ahLst/>
              <a:cxnLst/>
              <a:rect l="l" t="t" r="r" b="b"/>
              <a:pathLst>
                <a:path w="133350" h="133350">
                  <a:moveTo>
                    <a:pt x="66675" y="0"/>
                  </a:moveTo>
                  <a:lnTo>
                    <a:pt x="0" y="133350"/>
                  </a:lnTo>
                  <a:lnTo>
                    <a:pt x="133350" y="133350"/>
                  </a:lnTo>
                  <a:lnTo>
                    <a:pt x="66675" y="0"/>
                  </a:lnTo>
                  <a:close/>
                </a:path>
              </a:pathLst>
            </a:custGeom>
            <a:solidFill>
              <a:srgbClr val="89A134"/>
            </a:solidFill>
          </p:spPr>
          <p:txBody>
            <a:bodyPr wrap="square" lIns="0" tIns="0" rIns="0" bIns="0" rtlCol="0"/>
            <a:lstStyle/>
            <a:p>
              <a:endParaRPr/>
            </a:p>
          </p:txBody>
        </p:sp>
      </p:grpSp>
      <p:sp>
        <p:nvSpPr>
          <p:cNvPr id="19" name="object 19"/>
          <p:cNvSpPr txBox="1"/>
          <p:nvPr/>
        </p:nvSpPr>
        <p:spPr>
          <a:xfrm>
            <a:off x="8174951" y="5437137"/>
            <a:ext cx="1419225" cy="453390"/>
          </a:xfrm>
          <a:prstGeom prst="rect">
            <a:avLst/>
          </a:prstGeom>
        </p:spPr>
        <p:txBody>
          <a:bodyPr vert="horz" wrap="square" lIns="0" tIns="12700" rIns="0" bIns="0" rtlCol="0">
            <a:spAutoFit/>
          </a:bodyPr>
          <a:lstStyle/>
          <a:p>
            <a:pPr marL="12700" marR="5080" indent="389890">
              <a:lnSpc>
                <a:spcPct val="100000"/>
              </a:lnSpc>
              <a:spcBef>
                <a:spcPts val="100"/>
              </a:spcBef>
            </a:pPr>
            <a:r>
              <a:rPr sz="1400" spc="-10" dirty="0">
                <a:solidFill>
                  <a:srgbClr val="546201"/>
                </a:solidFill>
                <a:latin typeface="Verdana"/>
                <a:cs typeface="Verdana"/>
              </a:rPr>
              <a:t>Formål (projektniveau)</a:t>
            </a:r>
            <a:endParaRPr sz="1400">
              <a:latin typeface="Verdana"/>
              <a:cs typeface="Verdana"/>
            </a:endParaRPr>
          </a:p>
        </p:txBody>
      </p:sp>
      <p:grpSp>
        <p:nvGrpSpPr>
          <p:cNvPr id="20" name="object 20"/>
          <p:cNvGrpSpPr/>
          <p:nvPr/>
        </p:nvGrpSpPr>
        <p:grpSpPr>
          <a:xfrm>
            <a:off x="8841873" y="1120899"/>
            <a:ext cx="133350" cy="631825"/>
            <a:chOff x="8841873" y="1120899"/>
            <a:chExt cx="133350" cy="631825"/>
          </a:xfrm>
        </p:grpSpPr>
        <p:sp>
          <p:nvSpPr>
            <p:cNvPr id="21" name="object 21"/>
            <p:cNvSpPr/>
            <p:nvPr/>
          </p:nvSpPr>
          <p:spPr>
            <a:xfrm>
              <a:off x="8908542" y="1232030"/>
              <a:ext cx="0" cy="520700"/>
            </a:xfrm>
            <a:custGeom>
              <a:avLst/>
              <a:gdLst/>
              <a:ahLst/>
              <a:cxnLst/>
              <a:rect l="l" t="t" r="r" b="b"/>
              <a:pathLst>
                <a:path h="520700">
                  <a:moveTo>
                    <a:pt x="0" y="520611"/>
                  </a:moveTo>
                  <a:lnTo>
                    <a:pt x="0" y="0"/>
                  </a:lnTo>
                </a:path>
              </a:pathLst>
            </a:custGeom>
            <a:ln w="44450">
              <a:solidFill>
                <a:srgbClr val="89A134"/>
              </a:solidFill>
              <a:prstDash val="sysDot"/>
            </a:ln>
          </p:spPr>
          <p:txBody>
            <a:bodyPr wrap="square" lIns="0" tIns="0" rIns="0" bIns="0" rtlCol="0"/>
            <a:lstStyle/>
            <a:p>
              <a:endParaRPr/>
            </a:p>
          </p:txBody>
        </p:sp>
        <p:sp>
          <p:nvSpPr>
            <p:cNvPr id="22" name="object 22"/>
            <p:cNvSpPr/>
            <p:nvPr/>
          </p:nvSpPr>
          <p:spPr>
            <a:xfrm>
              <a:off x="8841873" y="1120899"/>
              <a:ext cx="133350" cy="133350"/>
            </a:xfrm>
            <a:custGeom>
              <a:avLst/>
              <a:gdLst/>
              <a:ahLst/>
              <a:cxnLst/>
              <a:rect l="l" t="t" r="r" b="b"/>
              <a:pathLst>
                <a:path w="133350" h="133350">
                  <a:moveTo>
                    <a:pt x="66675" y="0"/>
                  </a:moveTo>
                  <a:lnTo>
                    <a:pt x="0" y="133350"/>
                  </a:lnTo>
                  <a:lnTo>
                    <a:pt x="133350" y="133350"/>
                  </a:lnTo>
                  <a:lnTo>
                    <a:pt x="66675" y="0"/>
                  </a:lnTo>
                  <a:close/>
                </a:path>
              </a:pathLst>
            </a:custGeom>
            <a:solidFill>
              <a:srgbClr val="89A134"/>
            </a:solidFill>
          </p:spPr>
          <p:txBody>
            <a:bodyPr wrap="square" lIns="0" tIns="0" rIns="0" bIns="0" rtlCol="0"/>
            <a:lstStyle/>
            <a:p>
              <a:endParaRPr/>
            </a:p>
          </p:txBody>
        </p:sp>
      </p:grpSp>
      <p:pic>
        <p:nvPicPr>
          <p:cNvPr id="25" name="Billede 24" descr="Et billede, der indeholder Font/skrifttype, typografi, tekst, hvid&#10;&#10;Automatisk genereret beskrivelse">
            <a:extLst>
              <a:ext uri="{FF2B5EF4-FFF2-40B4-BE49-F238E27FC236}">
                <a16:creationId xmlns:a16="http://schemas.microsoft.com/office/drawing/2014/main" id="{BB1A30FD-3078-384A-BB96-0D41AA63F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24" y="6438026"/>
            <a:ext cx="1547688" cy="1973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6E3E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1364</Words>
  <Application>Microsoft Office PowerPoint</Application>
  <PresentationFormat>Widescreen</PresentationFormat>
  <Paragraphs>125</Paragraphs>
  <Slides>14</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14</vt:i4>
      </vt:variant>
    </vt:vector>
  </HeadingPairs>
  <TitlesOfParts>
    <vt:vector size="19" baseType="lpstr">
      <vt:lpstr>Aptos</vt:lpstr>
      <vt:lpstr>Arial</vt:lpstr>
      <vt:lpstr>Calibri</vt:lpstr>
      <vt:lpstr>Verdana</vt:lpstr>
      <vt:lpstr>Office Theme</vt:lpstr>
      <vt:lpstr>Hesteafgiftsfonden</vt:lpstr>
      <vt:lpstr>Om strategien</vt:lpstr>
      <vt:lpstr>Regelgrundlaget</vt:lpstr>
      <vt:lpstr>PowerPoint-præsentation</vt:lpstr>
      <vt:lpstr>PowerPoint-præsentation</vt:lpstr>
      <vt:lpstr>Generelle tildelingskriterier</vt:lpstr>
      <vt:lpstr>Tildelingskriterier</vt:lpstr>
      <vt:lpstr>Aktiviteter Resultater og leverancer Effekter</vt:lpstr>
      <vt:lpstr>Målhierarki</vt:lpstr>
      <vt:lpstr>Målhierarki</vt:lpstr>
      <vt:lpstr>Støttede projekter</vt:lpstr>
      <vt:lpstr>Opfølgning</vt:lpstr>
      <vt:lpstr>Fondens effektmål</vt:lpstr>
      <vt:lpstr>Fakta om Hesteafgiftsfonden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dc:title>
  <dc:creator>Rasmus Stampe Emborg</dc:creator>
  <cp:lastModifiedBy>Carina Kjær Kristiansen</cp:lastModifiedBy>
  <cp:revision>15</cp:revision>
  <dcterms:created xsi:type="dcterms:W3CDTF">2024-12-02T13:44:48Z</dcterms:created>
  <dcterms:modified xsi:type="dcterms:W3CDTF">2026-07-03T17:10:59Z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0x01010046B67546B81D374E93C7DA8A23D8D423</vt:lpwstr>
  </property>
  <property fmtid="{D5CDD505-2E9C-101B-9397-08002B2CF9AE}" pid="3" name="Created">
    <vt:filetime>2023-07-04T00:00:00Z</vt:filetime>
  </property>
  <property fmtid="{D5CDD505-2E9C-101B-9397-08002B2CF9AE}" pid="4" name="Creator">
    <vt:lpwstr>Acrobat PDFMaker 23 til PowerPoint</vt:lpwstr>
  </property>
  <property fmtid="{D5CDD505-2E9C-101B-9397-08002B2CF9AE}" pid="5" name="LastSaved">
    <vt:filetime>2024-12-02T00:00:00Z</vt:filetime>
  </property>
  <property fmtid="{D5CDD505-2E9C-101B-9397-08002B2CF9AE}" pid="6" name="Producer">
    <vt:lpwstr>Adobe PDF Library 23.3.247</vt:lpwstr>
  </property>
</Properties>
</file>